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3" r:id="rId3"/>
    <p:sldMasterId id="2147483669" r:id="rId4"/>
  </p:sldMasterIdLst>
  <p:notesMasterIdLst>
    <p:notesMasterId r:id="rId6"/>
  </p:notesMasterIdLst>
  <p:sldIdLst>
    <p:sldId id="256" r:id="rId5"/>
    <p:sldId id="294" r:id="rId7"/>
    <p:sldId id="257" r:id="rId8"/>
    <p:sldId id="258" r:id="rId9"/>
    <p:sldId id="295" r:id="rId10"/>
    <p:sldId id="259" r:id="rId11"/>
    <p:sldId id="276" r:id="rId12"/>
    <p:sldId id="291" r:id="rId13"/>
    <p:sldId id="261" r:id="rId14"/>
    <p:sldId id="262" r:id="rId15"/>
    <p:sldId id="277" r:id="rId16"/>
    <p:sldId id="264" r:id="rId17"/>
    <p:sldId id="270" r:id="rId18"/>
    <p:sldId id="272" r:id="rId19"/>
    <p:sldId id="274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2" autoAdjust="0"/>
    <p:restoredTop sz="93692"/>
  </p:normalViewPr>
  <p:slideViewPr>
    <p:cSldViewPr snapToGrid="0" snapToObjects="1">
      <p:cViewPr>
        <p:scale>
          <a:sx n="92" d="100"/>
          <a:sy n="92" d="100"/>
        </p:scale>
        <p:origin x="-162" y="-72"/>
      </p:cViewPr>
      <p:guideLst>
        <p:guide orient="horz" pos="215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284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wdp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microsoft.com/office/2007/relationships/hdphoto" Target="../media/image10.wdp"/><Relationship Id="rId4" Type="http://schemas.openxmlformats.org/officeDocument/2006/relationships/image" Target="../media/image9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7" Type="http://schemas.microsoft.com/office/2007/relationships/hdphoto" Target="../media/image10.wdp"/><Relationship Id="rId6" Type="http://schemas.openxmlformats.org/officeDocument/2006/relationships/image" Target="../media/image9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3.png"/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795" y="3715611"/>
            <a:ext cx="917267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8419775" y="3715611"/>
            <a:ext cx="3773020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1047418" y="5294704"/>
            <a:ext cx="7185255" cy="6095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105165" y="4381697"/>
            <a:ext cx="6413500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5335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10" name="文本占位符 8"/>
          <p:cNvSpPr>
            <a:spLocks noGrp="1"/>
          </p:cNvSpPr>
          <p:nvPr>
            <p:ph type="body" sz="quarter" idx="11"/>
          </p:nvPr>
        </p:nvSpPr>
        <p:spPr>
          <a:xfrm>
            <a:off x="1105165" y="5360377"/>
            <a:ext cx="6413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3765"/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795" y="3715611"/>
            <a:ext cx="917267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8419775" y="3715611"/>
            <a:ext cx="3773020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1047418" y="5294704"/>
            <a:ext cx="7185255" cy="6095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105165" y="4381697"/>
            <a:ext cx="6413500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5335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10" name="文本占位符 8"/>
          <p:cNvSpPr>
            <a:spLocks noGrp="1"/>
          </p:cNvSpPr>
          <p:nvPr>
            <p:ph type="body" sz="quarter" idx="11"/>
          </p:nvPr>
        </p:nvSpPr>
        <p:spPr>
          <a:xfrm>
            <a:off x="1105165" y="5360377"/>
            <a:ext cx="6413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3765"/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13499" y="2449791"/>
            <a:ext cx="279296" cy="393407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3765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39" name="等腰三角形 18"/>
          <p:cNvSpPr/>
          <p:nvPr userDrawn="1"/>
        </p:nvSpPr>
        <p:spPr>
          <a:xfrm rot="5400000">
            <a:off x="8153211" y="247359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cxnSp>
        <p:nvCxnSpPr>
          <p:cNvPr id="40" name="直线连接符 42"/>
          <p:cNvCxnSpPr/>
          <p:nvPr userDrawn="1"/>
        </p:nvCxnSpPr>
        <p:spPr>
          <a:xfrm>
            <a:off x="8377939" y="3132800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1" name="直线连接符 47"/>
          <p:cNvCxnSpPr/>
          <p:nvPr userDrawn="1"/>
        </p:nvCxnSpPr>
        <p:spPr>
          <a:xfrm>
            <a:off x="8377939" y="392614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8377939" y="4719488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8377939" y="551283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4" name="文本占位符 26"/>
          <p:cNvSpPr>
            <a:spLocks noGrp="1"/>
          </p:cNvSpPr>
          <p:nvPr>
            <p:ph type="body" sz="quarter" idx="12" hasCustomPrompt="1"/>
          </p:nvPr>
        </p:nvSpPr>
        <p:spPr>
          <a:xfrm>
            <a:off x="8410499" y="239541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5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410497" y="269286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6" name="等腰三角形 18"/>
          <p:cNvSpPr/>
          <p:nvPr userDrawn="1"/>
        </p:nvSpPr>
        <p:spPr>
          <a:xfrm rot="5400000">
            <a:off x="8153211" y="325165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8410499" y="317347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8410497" y="347092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8153211" y="404923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410499" y="397106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410497" y="426851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8153211" y="482390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410499" y="474572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410497" y="504318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cxnSp>
        <p:nvCxnSpPr>
          <p:cNvPr id="27" name="直线连接符 57"/>
          <p:cNvCxnSpPr/>
          <p:nvPr userDrawn="1"/>
        </p:nvCxnSpPr>
        <p:spPr>
          <a:xfrm>
            <a:off x="8377939" y="632330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28" name="等腰三角形 18"/>
          <p:cNvSpPr/>
          <p:nvPr userDrawn="1"/>
        </p:nvSpPr>
        <p:spPr>
          <a:xfrm rot="5400000">
            <a:off x="8153211" y="563437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29" name="文本占位符 26"/>
          <p:cNvSpPr>
            <a:spLocks noGrp="1"/>
          </p:cNvSpPr>
          <p:nvPr>
            <p:ph type="body" sz="quarter" idx="20" hasCustomPrompt="1"/>
          </p:nvPr>
        </p:nvSpPr>
        <p:spPr>
          <a:xfrm>
            <a:off x="8410499" y="555619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0" name="文本占位符 26"/>
          <p:cNvSpPr>
            <a:spLocks noGrp="1"/>
          </p:cNvSpPr>
          <p:nvPr>
            <p:ph type="body" sz="quarter" idx="21" hasCustomPrompt="1"/>
          </p:nvPr>
        </p:nvSpPr>
        <p:spPr>
          <a:xfrm>
            <a:off x="8410497" y="585365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副目录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97" y="3446881"/>
            <a:ext cx="138177" cy="2526635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cxnSp>
        <p:nvCxnSpPr>
          <p:cNvPr id="4" name="直线连接符 3"/>
          <p:cNvCxnSpPr/>
          <p:nvPr userDrawn="1"/>
        </p:nvCxnSpPr>
        <p:spPr>
          <a:xfrm>
            <a:off x="523799" y="4760956"/>
            <a:ext cx="4663080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等腰三角形 6"/>
          <p:cNvSpPr/>
          <p:nvPr userDrawn="1"/>
        </p:nvSpPr>
        <p:spPr>
          <a:xfrm rot="5400000">
            <a:off x="265094" y="3470407"/>
            <a:ext cx="188157" cy="141099"/>
          </a:xfrm>
          <a:prstGeom prst="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8341" y="3446463"/>
            <a:ext cx="446853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kumimoji="1" lang="en-US" altLang="zh-CN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THE FIRST PART</a:t>
            </a:r>
            <a:endParaRPr kumimoji="1" lang="zh-CN" altLang="en-US" sz="133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717551" y="3852864"/>
            <a:ext cx="44693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44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r>
              <a:rPr kumimoji="1"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关于我们的团队</a:t>
            </a:r>
            <a:endParaRPr kumimoji="1"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占位符 9"/>
          <p:cNvSpPr>
            <a:spLocks noGrp="1"/>
          </p:cNvSpPr>
          <p:nvPr>
            <p:ph type="body" sz="quarter" idx="12" hasCustomPrompt="1"/>
          </p:nvPr>
        </p:nvSpPr>
        <p:spPr>
          <a:xfrm>
            <a:off x="718342" y="4888551"/>
            <a:ext cx="4468537" cy="1200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点击此处添加简单介绍</a:t>
            </a:r>
            <a:endParaRPr lang="en-US" altLang="zh-CN" sz="106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10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号字，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1.3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倍字间距。</a:t>
            </a:r>
            <a:endParaRPr lang="zh-CN" altLang="en-US" sz="1335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2"/>
          <p:cNvCxnSpPr/>
          <p:nvPr/>
        </p:nvCxnSpPr>
        <p:spPr>
          <a:xfrm>
            <a:off x="513905" y="664343"/>
            <a:ext cx="3143156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3"/>
            <a:ext cx="3363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32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1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471189" y="662803"/>
            <a:ext cx="875561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795" y="270444"/>
            <a:ext cx="258716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893300" y="270444"/>
            <a:ext cx="8299497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2"/>
          <p:cNvCxnSpPr/>
          <p:nvPr userDrawn="1"/>
        </p:nvCxnSpPr>
        <p:spPr>
          <a:xfrm>
            <a:off x="6474273" y="907749"/>
            <a:ext cx="5298111" cy="0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6474271" y="392905"/>
            <a:ext cx="5298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2800" b="1" smtClean="0">
                <a:solidFill>
                  <a:schemeClr val="bg1"/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7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6474271" y="960257"/>
            <a:ext cx="529811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bg1"/>
                </a:solidFill>
                <a:cs typeface="+mn-ea"/>
              </a:defRPr>
            </a:lvl1pPr>
          </a:lstStyle>
          <a:p>
            <a:pPr marL="0" lvl="0" defTabSz="913765"/>
            <a:r>
              <a:rPr lang="en-US" altLang="zh-CN" dirty="0"/>
              <a:t>Add Text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5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5" y="182447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6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1" y="2138896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8" y="6061004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3" y="6061004"/>
            <a:ext cx="4395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9" y="2609335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60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5" y="182447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1" y="2138896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2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6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4"/>
            <a:ext cx="2924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3" y="6061004"/>
            <a:ext cx="52325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9" y="2428360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6" y="1527629"/>
            <a:ext cx="3802743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6" y="1756229"/>
            <a:ext cx="3345543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8" y="1566507"/>
            <a:ext cx="6013185" cy="36471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8" y="6345797"/>
            <a:ext cx="1712687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9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778157" y="286129"/>
            <a:ext cx="8635697" cy="73250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90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1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8" y="5138741"/>
            <a:ext cx="27302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9" y="5138741"/>
            <a:ext cx="24673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6" y="5138741"/>
            <a:ext cx="249299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2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2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8" y="6345797"/>
            <a:ext cx="1712687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4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90" y="759874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2" y="759875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Century Gothic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5" y="182447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25962" y="3173472"/>
            <a:ext cx="263468" cy="238964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3765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cxnSp>
        <p:nvCxnSpPr>
          <p:cNvPr id="41" name="直线连接符 47"/>
          <p:cNvCxnSpPr/>
          <p:nvPr userDrawn="1"/>
        </p:nvCxnSpPr>
        <p:spPr>
          <a:xfrm>
            <a:off x="8377939" y="392614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8377939" y="4719488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8377939" y="551283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6" name="等腰三角形 18"/>
          <p:cNvSpPr/>
          <p:nvPr userDrawn="1"/>
        </p:nvSpPr>
        <p:spPr>
          <a:xfrm rot="5400000">
            <a:off x="8153211" y="325165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8410499" y="317347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8410497" y="347092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8153211" y="404923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410499" y="397106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410497" y="426851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8153211" y="482390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410499" y="474572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410497" y="504318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圆角矩形 12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727200" y="3200400"/>
            <a:ext cx="85344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83909" y="1449304"/>
            <a:ext cx="12028716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83909" y="1396720"/>
            <a:ext cx="12028716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83909" y="2976649"/>
            <a:ext cx="12028716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609600" y="1505931"/>
            <a:ext cx="109728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1036320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圆角矩形 9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952501"/>
            <a:ext cx="103632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547938"/>
            <a:ext cx="103632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066800" y="6172200"/>
            <a:ext cx="5334000" cy="457200"/>
          </a:xfrm>
        </p:spPr>
        <p:txBody>
          <a:bodyPr/>
          <a:lstStyle/>
          <a:p>
            <a:endParaRPr kumimoji="0" lang="zh-CN" altLang="en-US"/>
          </a:p>
        </p:txBody>
      </p:sp>
      <p:sp>
        <p:nvSpPr>
          <p:cNvPr id="7" name="矩形 6"/>
          <p:cNvSpPr/>
          <p:nvPr/>
        </p:nvSpPr>
        <p:spPr>
          <a:xfrm flipV="1">
            <a:off x="92550" y="2376830"/>
            <a:ext cx="1201802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92195" y="2341476"/>
            <a:ext cx="12018375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91075" y="2468880"/>
            <a:ext cx="12019495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499872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578600" y="1447800"/>
            <a:ext cx="499872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66040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half" idx="2"/>
          </p:nvPr>
        </p:nvSpPr>
        <p:spPr>
          <a:xfrm>
            <a:off x="1219200" y="2247900"/>
            <a:ext cx="49784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half" idx="4"/>
          </p:nvPr>
        </p:nvSpPr>
        <p:spPr>
          <a:xfrm>
            <a:off x="6604000" y="2247900"/>
            <a:ext cx="49784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圆角矩形 8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1219200" y="1600200"/>
            <a:ext cx="2540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"/>
          </p:nvPr>
        </p:nvSpPr>
        <p:spPr>
          <a:xfrm>
            <a:off x="3962400" y="1600200"/>
            <a:ext cx="7620000" cy="44958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4900550"/>
            <a:ext cx="97536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19200" y="5445825"/>
            <a:ext cx="97536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1219200" y="6172200"/>
            <a:ext cx="5181600" cy="457200"/>
          </a:xfrm>
        </p:spPr>
        <p:txBody>
          <a:bodyPr/>
          <a:lstStyle/>
          <a:p>
            <a:endParaRPr kumimoji="0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11" name="矩形 10"/>
          <p:cNvSpPr/>
          <p:nvPr/>
        </p:nvSpPr>
        <p:spPr>
          <a:xfrm flipV="1">
            <a:off x="91076" y="4683555"/>
            <a:ext cx="1200912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>
          <a:xfrm>
            <a:off x="91345" y="4650475"/>
            <a:ext cx="12008852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矩形 12"/>
          <p:cNvSpPr/>
          <p:nvPr/>
        </p:nvSpPr>
        <p:spPr>
          <a:xfrm>
            <a:off x="91348" y="4773225"/>
            <a:ext cx="12008849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91078" y="66676"/>
            <a:ext cx="12002497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13499" y="2449790"/>
            <a:ext cx="279296" cy="311332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3765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39" name="等腰三角形 18"/>
          <p:cNvSpPr/>
          <p:nvPr userDrawn="1"/>
        </p:nvSpPr>
        <p:spPr>
          <a:xfrm rot="5400000">
            <a:off x="8153211" y="247359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cxnSp>
        <p:nvCxnSpPr>
          <p:cNvPr id="40" name="直线连接符 42"/>
          <p:cNvCxnSpPr/>
          <p:nvPr userDrawn="1"/>
        </p:nvCxnSpPr>
        <p:spPr>
          <a:xfrm>
            <a:off x="8377939" y="3132800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1" name="直线连接符 47"/>
          <p:cNvCxnSpPr/>
          <p:nvPr userDrawn="1"/>
        </p:nvCxnSpPr>
        <p:spPr>
          <a:xfrm>
            <a:off x="8377939" y="392614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8377939" y="4719488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8377939" y="551283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4" name="文本占位符 26"/>
          <p:cNvSpPr>
            <a:spLocks noGrp="1"/>
          </p:cNvSpPr>
          <p:nvPr>
            <p:ph type="body" sz="quarter" idx="12" hasCustomPrompt="1"/>
          </p:nvPr>
        </p:nvSpPr>
        <p:spPr>
          <a:xfrm>
            <a:off x="8410499" y="239541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5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410497" y="269286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6" name="等腰三角形 18"/>
          <p:cNvSpPr/>
          <p:nvPr userDrawn="1"/>
        </p:nvSpPr>
        <p:spPr>
          <a:xfrm rot="5400000">
            <a:off x="8153211" y="325165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8410499" y="317347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8410497" y="347092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8153211" y="404923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410499" y="397106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410497" y="426851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8153211" y="482390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410499" y="474572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410497" y="504318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25" name="矩形 24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2"/>
            <a:ext cx="2682240" cy="5851525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219200" y="274641"/>
            <a:ext cx="74168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795" y="3715611"/>
            <a:ext cx="917267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8419775" y="3715611"/>
            <a:ext cx="3773020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1047418" y="5294704"/>
            <a:ext cx="7185255" cy="6095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105165" y="4381697"/>
            <a:ext cx="6413500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5335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10" name="文本占位符 8"/>
          <p:cNvSpPr>
            <a:spLocks noGrp="1"/>
          </p:cNvSpPr>
          <p:nvPr>
            <p:ph type="body" sz="quarter" idx="11"/>
          </p:nvPr>
        </p:nvSpPr>
        <p:spPr>
          <a:xfrm>
            <a:off x="1105165" y="5360377"/>
            <a:ext cx="6413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3765"/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13499" y="2449791"/>
            <a:ext cx="279296" cy="393407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3765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39" name="等腰三角形 18"/>
          <p:cNvSpPr/>
          <p:nvPr userDrawn="1"/>
        </p:nvSpPr>
        <p:spPr>
          <a:xfrm rot="5400000">
            <a:off x="6759386" y="251296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cxnSp>
        <p:nvCxnSpPr>
          <p:cNvPr id="40" name="直线连接符 42"/>
          <p:cNvCxnSpPr/>
          <p:nvPr userDrawn="1"/>
        </p:nvCxnSpPr>
        <p:spPr>
          <a:xfrm>
            <a:off x="6984114" y="3172170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1" name="直线连接符 47"/>
          <p:cNvCxnSpPr/>
          <p:nvPr userDrawn="1"/>
        </p:nvCxnSpPr>
        <p:spPr>
          <a:xfrm>
            <a:off x="6984114" y="396551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6984114" y="4758858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6984114" y="555220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4" name="文本占位符 26"/>
          <p:cNvSpPr>
            <a:spLocks noGrp="1"/>
          </p:cNvSpPr>
          <p:nvPr>
            <p:ph type="body" sz="quarter" idx="12" hasCustomPrompt="1"/>
          </p:nvPr>
        </p:nvSpPr>
        <p:spPr>
          <a:xfrm>
            <a:off x="7016674" y="243478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5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7016672" y="273223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6" name="等腰三角形 18"/>
          <p:cNvSpPr/>
          <p:nvPr userDrawn="1"/>
        </p:nvSpPr>
        <p:spPr>
          <a:xfrm rot="5400000">
            <a:off x="6759386" y="329102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7016674" y="321284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7016672" y="351029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6759386" y="408860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7016674" y="401043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7016672" y="430788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6759386" y="486327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7016674" y="478509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7016672" y="508255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目录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97" y="3446881"/>
            <a:ext cx="138177" cy="2526635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cxnSp>
        <p:nvCxnSpPr>
          <p:cNvPr id="4" name="直线连接符 3"/>
          <p:cNvCxnSpPr/>
          <p:nvPr userDrawn="1"/>
        </p:nvCxnSpPr>
        <p:spPr>
          <a:xfrm>
            <a:off x="523799" y="4760956"/>
            <a:ext cx="4663080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等腰三角形 6"/>
          <p:cNvSpPr/>
          <p:nvPr userDrawn="1"/>
        </p:nvSpPr>
        <p:spPr>
          <a:xfrm rot="5400000">
            <a:off x="265094" y="3470407"/>
            <a:ext cx="188157" cy="141099"/>
          </a:xfrm>
          <a:prstGeom prst="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8341" y="3446463"/>
            <a:ext cx="446853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kumimoji="1" lang="en-US" altLang="zh-CN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THE FIRST PART</a:t>
            </a:r>
            <a:endParaRPr kumimoji="1" lang="zh-CN" altLang="en-US" sz="133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717551" y="3852864"/>
            <a:ext cx="44693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44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r>
              <a:rPr kumimoji="1"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关于我们的团队</a:t>
            </a:r>
            <a:endParaRPr kumimoji="1"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占位符 9"/>
          <p:cNvSpPr>
            <a:spLocks noGrp="1"/>
          </p:cNvSpPr>
          <p:nvPr>
            <p:ph type="body" sz="quarter" idx="12" hasCustomPrompt="1"/>
          </p:nvPr>
        </p:nvSpPr>
        <p:spPr>
          <a:xfrm>
            <a:off x="718342" y="4888551"/>
            <a:ext cx="4468537" cy="1200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点击此处添加简单介绍</a:t>
            </a:r>
            <a:endParaRPr lang="en-US" altLang="zh-CN" sz="106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10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号字，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1.3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倍字间距。</a:t>
            </a:r>
            <a:endParaRPr lang="zh-CN" altLang="en-US" sz="1335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2"/>
          <p:cNvCxnSpPr/>
          <p:nvPr/>
        </p:nvCxnSpPr>
        <p:spPr>
          <a:xfrm>
            <a:off x="513905" y="664343"/>
            <a:ext cx="3143156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3"/>
            <a:ext cx="3363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32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1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471189" y="662803"/>
            <a:ext cx="96212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795" y="270444"/>
            <a:ext cx="258716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893300" y="270444"/>
            <a:ext cx="8299497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2"/>
          <p:cNvCxnSpPr/>
          <p:nvPr userDrawn="1"/>
        </p:nvCxnSpPr>
        <p:spPr>
          <a:xfrm>
            <a:off x="6474273" y="907749"/>
            <a:ext cx="5298111" cy="0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6474271" y="392905"/>
            <a:ext cx="5298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2800" b="1" smtClean="0">
                <a:solidFill>
                  <a:schemeClr val="bg1"/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7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6474271" y="960257"/>
            <a:ext cx="529811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bg1"/>
                </a:solidFill>
                <a:cs typeface="+mn-ea"/>
              </a:defRPr>
            </a:lvl1pPr>
          </a:lstStyle>
          <a:p>
            <a:pPr marL="0" lvl="0" defTabSz="913765"/>
            <a:r>
              <a:rPr lang="en-US" altLang="zh-CN" dirty="0"/>
              <a:t>Add Text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13499" y="2449791"/>
            <a:ext cx="279296" cy="393407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3765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39" name="等腰三角形 18"/>
          <p:cNvSpPr/>
          <p:nvPr userDrawn="1"/>
        </p:nvSpPr>
        <p:spPr>
          <a:xfrm rot="5400000">
            <a:off x="8153211" y="247359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cxnSp>
        <p:nvCxnSpPr>
          <p:cNvPr id="40" name="直线连接符 42"/>
          <p:cNvCxnSpPr/>
          <p:nvPr userDrawn="1"/>
        </p:nvCxnSpPr>
        <p:spPr>
          <a:xfrm>
            <a:off x="8377939" y="3132800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1" name="直线连接符 47"/>
          <p:cNvCxnSpPr/>
          <p:nvPr userDrawn="1"/>
        </p:nvCxnSpPr>
        <p:spPr>
          <a:xfrm>
            <a:off x="8377939" y="392614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8377939" y="4719488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8377939" y="551283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4" name="文本占位符 26"/>
          <p:cNvSpPr>
            <a:spLocks noGrp="1"/>
          </p:cNvSpPr>
          <p:nvPr>
            <p:ph type="body" sz="quarter" idx="12" hasCustomPrompt="1"/>
          </p:nvPr>
        </p:nvSpPr>
        <p:spPr>
          <a:xfrm>
            <a:off x="8410499" y="239541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5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410497" y="269286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6" name="等腰三角形 18"/>
          <p:cNvSpPr/>
          <p:nvPr userDrawn="1"/>
        </p:nvSpPr>
        <p:spPr>
          <a:xfrm rot="5400000">
            <a:off x="8153211" y="325165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8410499" y="317347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8410497" y="347092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8153211" y="404923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410499" y="397106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410497" y="426851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8153211" y="482390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410499" y="474572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410497" y="504318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cxnSp>
        <p:nvCxnSpPr>
          <p:cNvPr id="27" name="直线连接符 57"/>
          <p:cNvCxnSpPr/>
          <p:nvPr userDrawn="1"/>
        </p:nvCxnSpPr>
        <p:spPr>
          <a:xfrm>
            <a:off x="8377939" y="632330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28" name="等腰三角形 18"/>
          <p:cNvSpPr/>
          <p:nvPr userDrawn="1"/>
        </p:nvSpPr>
        <p:spPr>
          <a:xfrm rot="5400000">
            <a:off x="8153211" y="563437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29" name="文本占位符 26"/>
          <p:cNvSpPr>
            <a:spLocks noGrp="1"/>
          </p:cNvSpPr>
          <p:nvPr>
            <p:ph type="body" sz="quarter" idx="20" hasCustomPrompt="1"/>
          </p:nvPr>
        </p:nvSpPr>
        <p:spPr>
          <a:xfrm>
            <a:off x="8410499" y="555619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0" name="文本占位符 26"/>
          <p:cNvSpPr>
            <a:spLocks noGrp="1"/>
          </p:cNvSpPr>
          <p:nvPr>
            <p:ph type="body" sz="quarter" idx="21" hasCustomPrompt="1"/>
          </p:nvPr>
        </p:nvSpPr>
        <p:spPr>
          <a:xfrm>
            <a:off x="8410497" y="585365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13499" y="1879781"/>
            <a:ext cx="279296" cy="46793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3765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39" name="等腰三角形 18"/>
          <p:cNvSpPr/>
          <p:nvPr userDrawn="1"/>
        </p:nvSpPr>
        <p:spPr>
          <a:xfrm rot="5400000">
            <a:off x="8153211" y="2709382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cxnSp>
        <p:nvCxnSpPr>
          <p:cNvPr id="40" name="直线连接符 42"/>
          <p:cNvCxnSpPr/>
          <p:nvPr userDrawn="1"/>
        </p:nvCxnSpPr>
        <p:spPr>
          <a:xfrm>
            <a:off x="8377939" y="336859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1" name="直线连接符 47"/>
          <p:cNvCxnSpPr/>
          <p:nvPr userDrawn="1"/>
        </p:nvCxnSpPr>
        <p:spPr>
          <a:xfrm>
            <a:off x="8377939" y="4161936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8377939" y="4955280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8377939" y="574862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4" name="文本占位符 26"/>
          <p:cNvSpPr>
            <a:spLocks noGrp="1"/>
          </p:cNvSpPr>
          <p:nvPr>
            <p:ph type="body" sz="quarter" idx="12" hasCustomPrompt="1"/>
          </p:nvPr>
        </p:nvSpPr>
        <p:spPr>
          <a:xfrm>
            <a:off x="8410499" y="2631204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5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410497" y="2928658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6" name="等腰三角形 18"/>
          <p:cNvSpPr/>
          <p:nvPr userDrawn="1"/>
        </p:nvSpPr>
        <p:spPr>
          <a:xfrm rot="5400000">
            <a:off x="8153211" y="3487442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8410499" y="3409264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8410497" y="3706718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8153211" y="428503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410499" y="420685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410497" y="450430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8153211" y="505969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410499" y="498152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410497" y="527897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cxnSp>
        <p:nvCxnSpPr>
          <p:cNvPr id="27" name="直线连接符 57"/>
          <p:cNvCxnSpPr/>
          <p:nvPr userDrawn="1"/>
        </p:nvCxnSpPr>
        <p:spPr>
          <a:xfrm>
            <a:off x="8377939" y="655909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28" name="等腰三角形 18"/>
          <p:cNvSpPr/>
          <p:nvPr userDrawn="1"/>
        </p:nvSpPr>
        <p:spPr>
          <a:xfrm rot="5400000">
            <a:off x="8153211" y="587016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29" name="文本占位符 26"/>
          <p:cNvSpPr>
            <a:spLocks noGrp="1"/>
          </p:cNvSpPr>
          <p:nvPr>
            <p:ph type="body" sz="quarter" idx="20" hasCustomPrompt="1"/>
          </p:nvPr>
        </p:nvSpPr>
        <p:spPr>
          <a:xfrm>
            <a:off x="8410499" y="579199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0" name="文本占位符 26"/>
          <p:cNvSpPr>
            <a:spLocks noGrp="1"/>
          </p:cNvSpPr>
          <p:nvPr>
            <p:ph type="body" sz="quarter" idx="21" hasCustomPrompt="1"/>
          </p:nvPr>
        </p:nvSpPr>
        <p:spPr>
          <a:xfrm>
            <a:off x="8410497" y="608944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1" name="等腰三角形 18"/>
          <p:cNvSpPr/>
          <p:nvPr userDrawn="1"/>
        </p:nvSpPr>
        <p:spPr>
          <a:xfrm rot="5400000">
            <a:off x="8153211" y="1957957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cxnSp>
        <p:nvCxnSpPr>
          <p:cNvPr id="32" name="直线连接符 42"/>
          <p:cNvCxnSpPr/>
          <p:nvPr userDrawn="1"/>
        </p:nvCxnSpPr>
        <p:spPr>
          <a:xfrm>
            <a:off x="8377939" y="2617167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33" name="文本占位符 26"/>
          <p:cNvSpPr>
            <a:spLocks noGrp="1"/>
          </p:cNvSpPr>
          <p:nvPr>
            <p:ph type="body" sz="quarter" idx="22" hasCustomPrompt="1"/>
          </p:nvPr>
        </p:nvSpPr>
        <p:spPr>
          <a:xfrm>
            <a:off x="8410499" y="1879779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4" name="文本占位符 26"/>
          <p:cNvSpPr>
            <a:spLocks noGrp="1"/>
          </p:cNvSpPr>
          <p:nvPr>
            <p:ph type="body" sz="quarter" idx="23" hasCustomPrompt="1"/>
          </p:nvPr>
        </p:nvSpPr>
        <p:spPr>
          <a:xfrm>
            <a:off x="8410497" y="2177233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6" name="矩形 35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目录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97" y="3446881"/>
            <a:ext cx="138177" cy="2526635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cxnSp>
        <p:nvCxnSpPr>
          <p:cNvPr id="4" name="直线连接符 3"/>
          <p:cNvCxnSpPr/>
          <p:nvPr userDrawn="1"/>
        </p:nvCxnSpPr>
        <p:spPr>
          <a:xfrm>
            <a:off x="523799" y="4760956"/>
            <a:ext cx="4663080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等腰三角形 6"/>
          <p:cNvSpPr/>
          <p:nvPr userDrawn="1"/>
        </p:nvSpPr>
        <p:spPr>
          <a:xfrm rot="5400000">
            <a:off x="265094" y="3470407"/>
            <a:ext cx="188157" cy="141099"/>
          </a:xfrm>
          <a:prstGeom prst="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8341" y="3446463"/>
            <a:ext cx="446853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kumimoji="1" lang="en-US" altLang="zh-CN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THE FIRST PART</a:t>
            </a:r>
            <a:endParaRPr kumimoji="1" lang="zh-CN" altLang="en-US" sz="133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717551" y="3852864"/>
            <a:ext cx="44693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44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r>
              <a:rPr kumimoji="1"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关于我们的团队</a:t>
            </a:r>
            <a:endParaRPr kumimoji="1"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占位符 9"/>
          <p:cNvSpPr>
            <a:spLocks noGrp="1"/>
          </p:cNvSpPr>
          <p:nvPr>
            <p:ph type="body" sz="quarter" idx="12" hasCustomPrompt="1"/>
          </p:nvPr>
        </p:nvSpPr>
        <p:spPr>
          <a:xfrm>
            <a:off x="718342" y="4888551"/>
            <a:ext cx="4468537" cy="1200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点击此处添加简单介绍</a:t>
            </a:r>
            <a:endParaRPr lang="en-US" altLang="zh-CN" sz="106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10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号字，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1.3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倍字间距。</a:t>
            </a:r>
            <a:endParaRPr lang="zh-CN" altLang="en-US" sz="1335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2"/>
          <p:cNvCxnSpPr/>
          <p:nvPr/>
        </p:nvCxnSpPr>
        <p:spPr>
          <a:xfrm>
            <a:off x="513905" y="664343"/>
            <a:ext cx="3143156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3"/>
            <a:ext cx="3363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32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1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471189" y="662803"/>
            <a:ext cx="96212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3765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795" y="270444"/>
            <a:ext cx="258716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893300" y="270444"/>
            <a:ext cx="8299497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2"/>
          <p:cNvCxnSpPr/>
          <p:nvPr userDrawn="1"/>
        </p:nvCxnSpPr>
        <p:spPr>
          <a:xfrm>
            <a:off x="6474273" y="907749"/>
            <a:ext cx="5298111" cy="0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6474271" y="392905"/>
            <a:ext cx="5298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2800" b="1" smtClean="0">
                <a:solidFill>
                  <a:schemeClr val="bg1"/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3765"/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7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6474271" y="960257"/>
            <a:ext cx="529811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bg1"/>
                </a:solidFill>
                <a:cs typeface="+mn-ea"/>
              </a:defRPr>
            </a:lvl1pPr>
          </a:lstStyle>
          <a:p>
            <a:pPr marL="0" lvl="0" defTabSz="913765"/>
            <a:r>
              <a:rPr lang="en-US" altLang="zh-CN" dirty="0"/>
              <a:t>Add Text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defTabSz="6089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608965" rtl="0" eaLnBrk="1" latinLnBrk="0" hangingPunct="1">
        <a:spcBef>
          <a:spcPct val="20000"/>
        </a:spcBef>
        <a:buFont typeface="Arial" panose="020B0604020202020204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608965" rtl="0" eaLnBrk="1" latinLnBrk="0" hangingPunct="1">
        <a:spcBef>
          <a:spcPct val="20000"/>
        </a:spcBef>
        <a:buFont typeface="Arial" panose="020B0604020202020204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608965" rtl="0" eaLnBrk="1" latinLnBrk="0" hangingPunct="1">
        <a:spcBef>
          <a:spcPct val="20000"/>
        </a:spcBef>
        <a:buFont typeface="Arial" panose="020B0604020202020204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indent="-304800" algn="l" defTabSz="608965" rtl="0" eaLnBrk="1" latinLnBrk="0" hangingPunct="1">
        <a:spcBef>
          <a:spcPct val="20000"/>
        </a:spcBef>
        <a:buFont typeface="Arial" panose="020B0604020202020204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16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176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136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096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圆角矩形 7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  <a:p>
            <a:pPr lvl="1" eaLnBrk="1" latinLnBrk="0" hangingPunct="1"/>
            <a:r>
              <a:rPr kumimoji="0" lang="zh-CN" altLang="en-US" smtClean="0"/>
              <a:t>第二级</a:t>
            </a:r>
            <a:endParaRPr kumimoji="0" lang="zh-CN" altLang="en-US" smtClean="0"/>
          </a:p>
          <a:p>
            <a:pPr lvl="2" eaLnBrk="1" latinLnBrk="0" hangingPunct="1"/>
            <a:r>
              <a:rPr kumimoji="0" lang="zh-CN" altLang="en-US" smtClean="0"/>
              <a:t>第三级</a:t>
            </a:r>
            <a:endParaRPr kumimoji="0" lang="zh-CN" altLang="en-US" smtClean="0"/>
          </a:p>
          <a:p>
            <a:pPr lvl="3" eaLnBrk="1" latinLnBrk="0" hangingPunct="1"/>
            <a:r>
              <a:rPr kumimoji="0" lang="zh-CN" altLang="en-US" smtClean="0"/>
              <a:t>第四级</a:t>
            </a:r>
            <a:endParaRPr kumimoji="0" lang="zh-CN" altLang="en-US" smtClean="0"/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fld id="{564CF2E0-CCC4-4E1E-9902-C3C36AB3FDA4}" type="datetimeFigureOut">
              <a:rPr lang="en-US" smtClean="0"/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1" latinLnBrk="0" hangingPunct="1"/>
            <a:fld id="{6F42FDE4-A7DD-41A7-A0A6-9B649FB43336}" type="slidenum">
              <a:rPr kumimoji="0" lang="en-US" smtClean="0"/>
            </a:fld>
            <a:endParaRPr kumimoji="0" lang="en-US" sz="14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 panose="05020102010507070707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 panose="05020102010507070707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 panose="05020102010507070707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 panose="05020102010507070707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34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2.xml"/><Relationship Id="rId1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34.xml"/><Relationship Id="rId2" Type="http://schemas.openxmlformats.org/officeDocument/2006/relationships/image" Target="../media/image18.jpeg"/><Relationship Id="rId1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notesSlide" Target="../notesSlides/notesSlide8.xml"/><Relationship Id="rId13" Type="http://schemas.openxmlformats.org/officeDocument/2006/relationships/slideLayout" Target="../slideLayouts/slideLayout34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1105164" y="4381695"/>
            <a:ext cx="7126437" cy="922020"/>
          </a:xfrm>
        </p:spPr>
        <p:txBody>
          <a:bodyPr/>
          <a:lstStyle/>
          <a:p>
            <a:r>
              <a:rPr lang="zh-CN" altLang="en-US" sz="5400" kern="0" dirty="0" smtClean="0">
                <a:sym typeface="+mn-lt"/>
              </a:rPr>
              <a:t>开源代码注释工具</a:t>
            </a:r>
            <a:endParaRPr lang="zh-CN" altLang="en-US" sz="5400" kern="0" dirty="0" smtClean="0">
              <a:sym typeface="+mn-lt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131570" y="5360670"/>
            <a:ext cx="6386830" cy="460375"/>
          </a:xfrm>
        </p:spPr>
        <p:txBody>
          <a:bodyPr wrap="square"/>
          <a:lstStyle/>
          <a:p>
            <a:r>
              <a:rPr lang="en-US" altLang="zh-CN" sz="2400" b="1" kern="0" dirty="0">
                <a:sym typeface="+mn-lt"/>
              </a:rPr>
              <a:t>PRESENTED BY </a:t>
            </a:r>
            <a:r>
              <a:rPr sz="2400" b="1" kern="0" dirty="0">
                <a:sym typeface="+mn-lt"/>
              </a:rPr>
              <a:t>辣鸡队</a:t>
            </a:r>
            <a:endParaRPr sz="2400" b="1"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583565"/>
          </a:xfrm>
        </p:spPr>
        <p:txBody>
          <a:bodyPr/>
          <a:lstStyle/>
          <a:p>
            <a:r>
              <a:rPr lang="zh-CN" altLang="en-US" kern="0" dirty="0">
                <a:sym typeface="+mn-lt"/>
              </a:rPr>
              <a:t>主要功能</a:t>
            </a:r>
            <a:endParaRPr lang="zh-CN" altLang="en-US" kern="0" dirty="0">
              <a:sym typeface="+mn-lt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2056765" cy="297180"/>
          </a:xfrm>
        </p:spPr>
        <p:txBody>
          <a:bodyPr wrap="square"/>
          <a:lstStyle/>
          <a:p>
            <a:r>
              <a:rPr lang="en-US" altLang="zh-CN" b="1" kern="0" dirty="0">
                <a:sym typeface="+mn-lt"/>
              </a:rPr>
              <a:t>THE SECOND PART</a:t>
            </a:r>
            <a:endParaRPr lang="en-US" altLang="zh-CN" b="1" kern="0" dirty="0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28040" y="1579245"/>
            <a:ext cx="5513705" cy="46774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黑体" panose="02010609060101010101" charset="-122"/>
                <a:ea typeface="黑体" panose="02010609060101010101" charset="-122"/>
              </a:rPr>
              <a:t>功能</a:t>
            </a:r>
            <a:r>
              <a:rPr lang="zh-CN" altLang="en-US"/>
              <a:t>：</a:t>
            </a:r>
            <a:r>
              <a:rPr lang="zh-CN" altLang="en-US"/>
              <a:t>提供一个为代码增加注释，阅读他人所写注释，对他人</a:t>
            </a:r>
            <a:r>
              <a:rPr lang="zh-CN" altLang="en-US"/>
              <a:t>注释进行评判的工具。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</a:t>
            </a:r>
            <a:r>
              <a:rPr lang="zh-CN" altLang="en-US">
                <a:sym typeface="+mn-ea"/>
              </a:rPr>
              <a:t>为GitHub上的代码增加注释，</a:t>
            </a:r>
            <a:r>
              <a:rPr lang="zh-CN" altLang="en-US"/>
              <a:t>为代码</a:t>
            </a:r>
            <a:r>
              <a:rPr lang="en-US" altLang="zh-CN"/>
              <a:t>“</a:t>
            </a:r>
            <a:r>
              <a:rPr lang="zh-CN" altLang="en-US"/>
              <a:t>做笔记</a:t>
            </a:r>
            <a:r>
              <a:rPr lang="en-US" altLang="zh-CN"/>
              <a:t>”</a:t>
            </a:r>
            <a:r>
              <a:rPr lang="zh-CN" altLang="en-US"/>
              <a:t>，留下自己思考的痕迹；再次阅读时，让自己快速回忆起代码内容；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）快速理解他人代码，注释会以高亮</a:t>
            </a:r>
            <a:r>
              <a:rPr lang="zh-CN" altLang="en-US"/>
              <a:t>颜色</a:t>
            </a:r>
            <a:r>
              <a:rPr lang="zh-CN" altLang="en-US"/>
              <a:t>标注出所显示的范围；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）用户在阅读完后可对其他用户提供的注释进行点赞或差评。</a:t>
            </a:r>
            <a:endParaRPr lang="zh-CN" altLang="en-US"/>
          </a:p>
          <a:p>
            <a:r>
              <a:rPr lang="zh-CN" altLang="en-US"/>
              <a:t>    在筛选注释时，会</a:t>
            </a:r>
            <a:r>
              <a:rPr lang="zh-CN" altLang="en-US"/>
              <a:t>分别根据点赞数，时间进行排序进行选择，当差评数达到一定程度删除该注释，提供讨论平台，更好地理解代码，后续也可</a:t>
            </a:r>
            <a:r>
              <a:rPr lang="zh-CN" altLang="en-US"/>
              <a:t>对注释进行评论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18254" y="2406353"/>
            <a:ext cx="4914967" cy="1446076"/>
            <a:chOff x="0" y="1111155"/>
            <a:chExt cx="3686706" cy="1084698"/>
          </a:xfrm>
        </p:grpSpPr>
        <p:sp>
          <p:nvSpPr>
            <p:cNvPr id="9" name="五边形 8"/>
            <p:cNvSpPr/>
            <p:nvPr/>
          </p:nvSpPr>
          <p:spPr>
            <a:xfrm>
              <a:off x="0" y="1111155"/>
              <a:ext cx="3686706" cy="1084698"/>
            </a:xfrm>
            <a:prstGeom prst="homePlate">
              <a:avLst>
                <a:gd name="adj" fmla="val 20728"/>
              </a:avLst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kumimoji="1"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314272" y="1137979"/>
              <a:ext cx="2711672" cy="10002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kumimoji="1" lang="zh-CN" altLang="en-US" sz="533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我们的计划</a:t>
              </a:r>
              <a:endParaRPr kumimoji="1" lang="en-US" altLang="zh-CN" sz="533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defTabSz="913765"/>
              <a:r>
                <a:rPr kumimoji="1" lang="en-US" altLang="zh-CN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WHAT</a:t>
              </a:r>
              <a:r>
                <a:rPr kumimoji="1" lang="zh-CN" altLang="en-US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IS</a:t>
              </a:r>
              <a:r>
                <a:rPr kumimoji="1" lang="zh-CN" altLang="en-US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OUR</a:t>
              </a:r>
              <a:r>
                <a:rPr kumimoji="1" lang="zh-CN" altLang="en-US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PLAN</a:t>
              </a:r>
              <a:endParaRPr kumimoji="1" lang="zh-CN" altLang="en-US" sz="2735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41" name="直线连接符 40"/>
          <p:cNvCxnSpPr/>
          <p:nvPr/>
        </p:nvCxnSpPr>
        <p:spPr>
          <a:xfrm>
            <a:off x="400686" y="4177739"/>
            <a:ext cx="354357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直线连接符 41"/>
          <p:cNvCxnSpPr/>
          <p:nvPr/>
        </p:nvCxnSpPr>
        <p:spPr>
          <a:xfrm>
            <a:off x="5272688" y="1481796"/>
            <a:ext cx="0" cy="4896685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组 18"/>
          <p:cNvGrpSpPr/>
          <p:nvPr/>
        </p:nvGrpSpPr>
        <p:grpSpPr>
          <a:xfrm>
            <a:off x="5671603" y="1819185"/>
            <a:ext cx="1619336" cy="1293237"/>
            <a:chOff x="4368318" y="1111156"/>
            <a:chExt cx="1214660" cy="970054"/>
          </a:xfrm>
        </p:grpSpPr>
        <p:sp>
          <p:nvSpPr>
            <p:cNvPr id="17" name="燕尾形 16"/>
            <p:cNvSpPr/>
            <p:nvPr/>
          </p:nvSpPr>
          <p:spPr>
            <a:xfrm rot="5400000">
              <a:off x="4490621" y="988853"/>
              <a:ext cx="970054" cy="1214660"/>
            </a:xfrm>
            <a:prstGeom prst="chevron">
              <a:avLst>
                <a:gd name="adj" fmla="val 32906"/>
              </a:avLst>
            </a:prstGeom>
            <a:solidFill>
              <a:srgbClr val="DDD9C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kumimoji="1"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68318" y="1451987"/>
              <a:ext cx="1214660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3765"/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STEP</a:t>
              </a:r>
              <a:r>
                <a:rPr kumimoji="1" lang="zh-CN" altLang="en-US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ONE</a:t>
              </a:r>
              <a:endParaRPr kumimoji="1" lang="zh-CN" alt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组 45"/>
          <p:cNvGrpSpPr/>
          <p:nvPr/>
        </p:nvGrpSpPr>
        <p:grpSpPr>
          <a:xfrm>
            <a:off x="5565781" y="2775801"/>
            <a:ext cx="1830983" cy="1293237"/>
            <a:chOff x="4288940" y="1111156"/>
            <a:chExt cx="1373416" cy="970054"/>
          </a:xfrm>
        </p:grpSpPr>
        <p:sp>
          <p:nvSpPr>
            <p:cNvPr id="54" name="燕尾形 53"/>
            <p:cNvSpPr/>
            <p:nvPr/>
          </p:nvSpPr>
          <p:spPr>
            <a:xfrm rot="5400000">
              <a:off x="4490621" y="988853"/>
              <a:ext cx="970054" cy="1214660"/>
            </a:xfrm>
            <a:prstGeom prst="chevron">
              <a:avLst>
                <a:gd name="adj" fmla="val 32906"/>
              </a:avLst>
            </a:prstGeom>
            <a:solidFill>
              <a:srgbClr val="DDD9C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kumimoji="1"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4288940" y="1451987"/>
              <a:ext cx="1373416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3765"/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STEP</a:t>
              </a:r>
              <a:r>
                <a:rPr kumimoji="1" lang="zh-CN" altLang="en-US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TWO</a:t>
              </a:r>
              <a:endParaRPr kumimoji="1" lang="zh-CN" alt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9" name="组 58"/>
          <p:cNvGrpSpPr/>
          <p:nvPr/>
        </p:nvGrpSpPr>
        <p:grpSpPr>
          <a:xfrm>
            <a:off x="5565781" y="3723527"/>
            <a:ext cx="1830983" cy="1293237"/>
            <a:chOff x="4288940" y="1111156"/>
            <a:chExt cx="1373416" cy="970054"/>
          </a:xfrm>
        </p:grpSpPr>
        <p:sp>
          <p:nvSpPr>
            <p:cNvPr id="60" name="燕尾形 59"/>
            <p:cNvSpPr/>
            <p:nvPr/>
          </p:nvSpPr>
          <p:spPr>
            <a:xfrm rot="5400000">
              <a:off x="4490621" y="988853"/>
              <a:ext cx="970054" cy="1214660"/>
            </a:xfrm>
            <a:prstGeom prst="chevron">
              <a:avLst>
                <a:gd name="adj" fmla="val 32906"/>
              </a:avLst>
            </a:prstGeom>
            <a:solidFill>
              <a:srgbClr val="DDD9C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kumimoji="1"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4288940" y="1451987"/>
              <a:ext cx="1373416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3765"/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STEP</a:t>
              </a:r>
              <a:r>
                <a:rPr kumimoji="1" lang="zh-CN" altLang="en-US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THREE</a:t>
              </a:r>
              <a:endParaRPr kumimoji="1" lang="zh-CN" alt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2" name="组 61"/>
          <p:cNvGrpSpPr/>
          <p:nvPr/>
        </p:nvGrpSpPr>
        <p:grpSpPr>
          <a:xfrm>
            <a:off x="5565782" y="4671252"/>
            <a:ext cx="1830983" cy="1293237"/>
            <a:chOff x="4288940" y="1111156"/>
            <a:chExt cx="1373416" cy="970054"/>
          </a:xfrm>
        </p:grpSpPr>
        <p:sp>
          <p:nvSpPr>
            <p:cNvPr id="63" name="燕尾形 62"/>
            <p:cNvSpPr/>
            <p:nvPr/>
          </p:nvSpPr>
          <p:spPr>
            <a:xfrm rot="5400000">
              <a:off x="4490621" y="988853"/>
              <a:ext cx="970054" cy="1214660"/>
            </a:xfrm>
            <a:prstGeom prst="chevron">
              <a:avLst>
                <a:gd name="adj" fmla="val 32906"/>
              </a:avLst>
            </a:prstGeom>
            <a:solidFill>
              <a:srgbClr val="DDD9C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kumimoji="1"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4288940" y="1451987"/>
              <a:ext cx="1373416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3765"/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STEP</a:t>
              </a:r>
              <a:r>
                <a:rPr kumimoji="1" lang="zh-CN" altLang="en-US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FOUR</a:t>
              </a:r>
              <a:endParaRPr kumimoji="1" lang="zh-CN" alt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65" name="直线连接符 64"/>
          <p:cNvCxnSpPr/>
          <p:nvPr/>
        </p:nvCxnSpPr>
        <p:spPr>
          <a:xfrm>
            <a:off x="7396765" y="2594649"/>
            <a:ext cx="3766977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7396763" y="2144253"/>
            <a:ext cx="3766979" cy="359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由原作者上传代码</a:t>
            </a:r>
            <a:endParaRPr lang="zh-CN" altLang="en-US" sz="1335" kern="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cxnSp>
        <p:nvCxnSpPr>
          <p:cNvPr id="71" name="直线连接符 70"/>
          <p:cNvCxnSpPr/>
          <p:nvPr/>
        </p:nvCxnSpPr>
        <p:spPr>
          <a:xfrm>
            <a:off x="7396768" y="3516498"/>
            <a:ext cx="3766977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7396764" y="2892112"/>
            <a:ext cx="3766979" cy="627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其他用户阅读后根据自己的理解以行或段</a:t>
            </a:r>
            <a:r>
              <a:rPr lang="zh-CN" altLang="en-US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为单位为代码增加注释或</a:t>
            </a:r>
            <a:r>
              <a:rPr lang="zh-CN" altLang="en-US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自己的理解</a:t>
            </a:r>
            <a:endParaRPr lang="zh-CN" altLang="en-US" sz="1335" kern="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cxnSp>
        <p:nvCxnSpPr>
          <p:cNvPr id="74" name="直线连接符 73"/>
          <p:cNvCxnSpPr/>
          <p:nvPr/>
        </p:nvCxnSpPr>
        <p:spPr>
          <a:xfrm>
            <a:off x="7396768" y="4476643"/>
            <a:ext cx="3766977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矩形 74"/>
          <p:cNvSpPr/>
          <p:nvPr/>
        </p:nvSpPr>
        <p:spPr>
          <a:xfrm>
            <a:off x="7396765" y="3852257"/>
            <a:ext cx="3766979" cy="627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335">
                <a:sym typeface="+mn-ea"/>
              </a:rPr>
              <a:t>用户在阅读完后可对其他用户提供的注释进行点赞或差评</a:t>
            </a:r>
            <a:endParaRPr lang="zh-CN" altLang="en-US" sz="1335" kern="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cxnSp>
        <p:nvCxnSpPr>
          <p:cNvPr id="77" name="直线连接符 76"/>
          <p:cNvCxnSpPr/>
          <p:nvPr/>
        </p:nvCxnSpPr>
        <p:spPr>
          <a:xfrm>
            <a:off x="7396769" y="5437825"/>
            <a:ext cx="3766977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7396767" y="4671200"/>
            <a:ext cx="3766979" cy="627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335">
                <a:sym typeface="+mn-ea"/>
              </a:rPr>
              <a:t>根据好评度对注释进行排序，提供讨论平台，更好地帮助用户理解代码以及日后再次回顾</a:t>
            </a:r>
            <a:endParaRPr lang="zh-CN" altLang="en-US" sz="1335">
              <a:sym typeface="+mn-ea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583565"/>
          </a:xfrm>
        </p:spPr>
        <p:txBody>
          <a:bodyPr/>
          <a:lstStyle/>
          <a:p>
            <a:r>
              <a:rPr kern="0" dirty="0">
                <a:sym typeface="+mn-lt"/>
              </a:rPr>
              <a:t>主要功能</a:t>
            </a:r>
            <a:endParaRPr kern="0" dirty="0">
              <a:sym typeface="+mn-lt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1464310" cy="297180"/>
          </a:xfrm>
        </p:spPr>
        <p:txBody>
          <a:bodyPr wrap="square"/>
          <a:lstStyle/>
          <a:p>
            <a:r>
              <a:rPr lang="en-US" altLang="zh-CN" kern="0" dirty="0">
                <a:sym typeface="+mn-lt"/>
              </a:rPr>
              <a:t>THE SECEND PART</a:t>
            </a:r>
            <a:endParaRPr lang="zh-CN" altLang="en-US"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718341" y="3200718"/>
            <a:ext cx="4468537" cy="706755"/>
          </a:xfrm>
        </p:spPr>
        <p:txBody>
          <a:bodyPr/>
          <a:lstStyle/>
          <a:p>
            <a:r>
              <a:rPr lang="en-US" altLang="zh-CN" sz="4000" b="1" kern="0" dirty="0">
                <a:sym typeface="+mn-lt"/>
              </a:rPr>
              <a:t>THE THIRD PART</a:t>
            </a:r>
            <a:endParaRPr lang="zh-CN" altLang="en-US" sz="4000" b="1" kern="0" dirty="0"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>
          <a:xfrm>
            <a:off x="717551" y="3852864"/>
            <a:ext cx="4469328" cy="768350"/>
          </a:xfrm>
        </p:spPr>
        <p:txBody>
          <a:bodyPr/>
          <a:lstStyle/>
          <a:p>
            <a:r>
              <a:rPr lang="zh-CN" altLang="en-US" kern="0" dirty="0">
                <a:sym typeface="+mn-lt"/>
              </a:rPr>
              <a:t>初步实现</a:t>
            </a:r>
            <a:endParaRPr lang="zh-CN" altLang="en-US" kern="0" dirty="0">
              <a:sym typeface="+mn-lt"/>
            </a:endParaRPr>
          </a:p>
        </p:txBody>
      </p:sp>
      <p:pic>
        <p:nvPicPr>
          <p:cNvPr id="6" name="图片 5" descr="{3C2EB35F-8C42-4B0F-AB34-98C1598B2A0E}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09360" y="892175"/>
            <a:ext cx="3810000" cy="4617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583565"/>
          </a:xfrm>
        </p:spPr>
        <p:txBody>
          <a:bodyPr/>
          <a:lstStyle/>
          <a:p>
            <a:r>
              <a:rPr kern="0" dirty="0">
                <a:sym typeface="+mn-lt"/>
              </a:rPr>
              <a:t>初步实现</a:t>
            </a:r>
            <a:endParaRPr kern="0" dirty="0">
              <a:sym typeface="+mn-lt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1691640" cy="297180"/>
          </a:xfrm>
        </p:spPr>
        <p:txBody>
          <a:bodyPr wrap="square"/>
          <a:lstStyle/>
          <a:p>
            <a:r>
              <a:rPr lang="en-US" altLang="zh-CN" kern="0" dirty="0">
                <a:sym typeface="+mn-lt"/>
              </a:rPr>
              <a:t>THE THIRD PART</a:t>
            </a:r>
            <a:endParaRPr lang="zh-CN" altLang="en-US" kern="0" dirty="0">
              <a:sym typeface="+mn-lt"/>
            </a:endParaRPr>
          </a:p>
        </p:txBody>
      </p:sp>
      <p:pic>
        <p:nvPicPr>
          <p:cNvPr id="2" name="图片 1" descr="0(V{N)5X7X@3)4ZEA8O[(O2"/>
          <p:cNvPicPr>
            <a:picLocks noChangeAspect="1"/>
          </p:cNvPicPr>
          <p:nvPr/>
        </p:nvPicPr>
        <p:blipFill>
          <a:blip r:embed="rId1"/>
          <a:srcRect l="14785" t="9074" r="13681" b="71"/>
          <a:stretch>
            <a:fillRect/>
          </a:stretch>
        </p:blipFill>
        <p:spPr>
          <a:xfrm>
            <a:off x="588645" y="1158875"/>
            <a:ext cx="7195185" cy="4902200"/>
          </a:xfrm>
          <a:prstGeom prst="rect">
            <a:avLst/>
          </a:prstGeom>
        </p:spPr>
      </p:pic>
      <p:pic>
        <p:nvPicPr>
          <p:cNvPr id="3" name="图片 2" descr="~KK{1EMLJC]F`HRANIROCU3"/>
          <p:cNvPicPr>
            <a:picLocks noChangeAspect="1"/>
          </p:cNvPicPr>
          <p:nvPr/>
        </p:nvPicPr>
        <p:blipFill>
          <a:blip r:embed="rId2"/>
          <a:srcRect l="14122" t="10121" r="15953" b="-1259"/>
          <a:stretch>
            <a:fillRect/>
          </a:stretch>
        </p:blipFill>
        <p:spPr>
          <a:xfrm>
            <a:off x="4584065" y="1416050"/>
            <a:ext cx="7033260" cy="4917440"/>
          </a:xfrm>
          <a:prstGeom prst="rect">
            <a:avLst/>
          </a:prstGeom>
        </p:spPr>
      </p:pic>
      <p:pic>
        <p:nvPicPr>
          <p:cNvPr id="5" name="图片 4" descr="QUWGVDE((ZI22YHKK`H$1(7"/>
          <p:cNvPicPr>
            <a:picLocks noChangeAspect="1"/>
          </p:cNvPicPr>
          <p:nvPr/>
        </p:nvPicPr>
        <p:blipFill>
          <a:blip r:embed="rId3"/>
          <a:srcRect r="170" b="-424"/>
          <a:stretch>
            <a:fillRect/>
          </a:stretch>
        </p:blipFill>
        <p:spPr>
          <a:xfrm>
            <a:off x="902335" y="1158875"/>
            <a:ext cx="10041255" cy="5418455"/>
          </a:xfrm>
          <a:prstGeom prst="rect">
            <a:avLst/>
          </a:prstGeom>
        </p:spPr>
      </p:pic>
      <p:pic>
        <p:nvPicPr>
          <p:cNvPr id="6" name="图片 5" descr="87`TIDZMJ}%[~S7B}_QSYGB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3075" y="911860"/>
            <a:ext cx="10058400" cy="5395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/>
          <p:cNvSpPr>
            <a:spLocks noGrp="1"/>
          </p:cNvSpPr>
          <p:nvPr>
            <p:ph type="body" sz="quarter" idx="10"/>
          </p:nvPr>
        </p:nvSpPr>
        <p:spPr>
          <a:xfrm>
            <a:off x="717706" y="3146108"/>
            <a:ext cx="4468537" cy="706755"/>
          </a:xfrm>
        </p:spPr>
        <p:txBody>
          <a:bodyPr/>
          <a:lstStyle/>
          <a:p>
            <a:r>
              <a:rPr lang="en-US" altLang="zh-CN" sz="4000" b="1" kern="0" dirty="0">
                <a:sym typeface="+mn-lt"/>
              </a:rPr>
              <a:t>THE FOURTH PART</a:t>
            </a:r>
            <a:endParaRPr lang="zh-CN" altLang="en-US" sz="4000" b="1" kern="0" dirty="0">
              <a:sym typeface="+mn-lt"/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kern="0" dirty="0">
                <a:sym typeface="+mn-lt"/>
              </a:rPr>
              <a:t>未来期望</a:t>
            </a:r>
            <a:endParaRPr lang="en-US" altLang="zh-CN" kern="0" dirty="0">
              <a:sym typeface="+mn-lt"/>
            </a:endParaRPr>
          </a:p>
        </p:txBody>
      </p:sp>
      <p:pic>
        <p:nvPicPr>
          <p:cNvPr id="8" name="图片 7" descr="group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862" y="2309213"/>
            <a:ext cx="3121603" cy="2572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线连接符 12"/>
          <p:cNvCxnSpPr/>
          <p:nvPr/>
        </p:nvCxnSpPr>
        <p:spPr>
          <a:xfrm>
            <a:off x="854985" y="1359687"/>
            <a:ext cx="0" cy="4770815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 flipH="1">
            <a:off x="743385" y="1248084"/>
            <a:ext cx="223203" cy="223202"/>
          </a:xfrm>
          <a:prstGeom prst="ellipse">
            <a:avLst/>
          </a:prstGeom>
          <a:solidFill>
            <a:srgbClr val="404040"/>
          </a:solidFill>
          <a:ln w="762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>
              <a:lnSpc>
                <a:spcPct val="90000"/>
              </a:lnSpc>
            </a:pPr>
            <a:endParaRPr kumimoji="1" lang="zh-CN" altLang="en-US" sz="1600" b="1" kern="0" dirty="0">
              <a:solidFill>
                <a:schemeClr val="bg2">
                  <a:lumMod val="9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 flipH="1">
            <a:off x="743385" y="6033170"/>
            <a:ext cx="223203" cy="223202"/>
          </a:xfrm>
          <a:prstGeom prst="ellipse">
            <a:avLst/>
          </a:prstGeom>
          <a:solidFill>
            <a:srgbClr val="404040"/>
          </a:solidFill>
          <a:ln w="762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>
              <a:lnSpc>
                <a:spcPct val="90000"/>
              </a:lnSpc>
            </a:pPr>
            <a:endParaRPr kumimoji="1" lang="zh-CN" altLang="en-US" sz="1600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椭圆 16"/>
          <p:cNvSpPr/>
          <p:nvPr/>
        </p:nvSpPr>
        <p:spPr>
          <a:xfrm flipH="1">
            <a:off x="743385" y="2843112"/>
            <a:ext cx="223203" cy="223202"/>
          </a:xfrm>
          <a:prstGeom prst="ellipse">
            <a:avLst/>
          </a:prstGeom>
          <a:solidFill>
            <a:srgbClr val="404040"/>
          </a:solidFill>
          <a:ln w="762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>
              <a:lnSpc>
                <a:spcPct val="90000"/>
              </a:lnSpc>
            </a:pPr>
            <a:endParaRPr kumimoji="1" lang="zh-CN" altLang="en-US" sz="1600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/>
        </p:nvSpPr>
        <p:spPr>
          <a:xfrm flipH="1">
            <a:off x="743385" y="4438140"/>
            <a:ext cx="223203" cy="223202"/>
          </a:xfrm>
          <a:prstGeom prst="ellipse">
            <a:avLst/>
          </a:prstGeom>
          <a:solidFill>
            <a:srgbClr val="404040"/>
          </a:solidFill>
          <a:ln w="762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>
              <a:lnSpc>
                <a:spcPct val="90000"/>
              </a:lnSpc>
            </a:pPr>
            <a:endParaRPr kumimoji="1" lang="zh-CN" altLang="en-US" sz="1600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25" name="直线连接符 24"/>
          <p:cNvCxnSpPr/>
          <p:nvPr/>
        </p:nvCxnSpPr>
        <p:spPr>
          <a:xfrm>
            <a:off x="1096749" y="5349025"/>
            <a:ext cx="1380183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589707" y="1868011"/>
            <a:ext cx="8683519" cy="718820"/>
            <a:chOff x="2558206" y="1990117"/>
            <a:chExt cx="8683519" cy="718820"/>
          </a:xfrm>
        </p:grpSpPr>
        <p:sp>
          <p:nvSpPr>
            <p:cNvPr id="19" name="椭圆 18"/>
            <p:cNvSpPr/>
            <p:nvPr/>
          </p:nvSpPr>
          <p:spPr>
            <a:xfrm>
              <a:off x="2558206" y="1990369"/>
              <a:ext cx="530559" cy="5305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lnSpc>
                  <a:spcPct val="90000"/>
                </a:lnSpc>
              </a:pPr>
              <a:r>
                <a:rPr kumimoji="1" lang="en-US" altLang="zh-CN" sz="1865" b="1" kern="0" dirty="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  <a:endParaRPr kumimoji="1" lang="zh-CN" altLang="en-US" sz="1865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22" name="直线连接符 21"/>
            <p:cNvCxnSpPr/>
            <p:nvPr/>
          </p:nvCxnSpPr>
          <p:spPr>
            <a:xfrm>
              <a:off x="3065247" y="2258239"/>
              <a:ext cx="1380183" cy="0"/>
            </a:xfrm>
            <a:prstGeom prst="line">
              <a:avLst/>
            </a:prstGeom>
            <a:ln w="127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4445429" y="1990117"/>
              <a:ext cx="6796296" cy="718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3765">
                <a:lnSpc>
                  <a:spcPct val="130000"/>
                </a:lnSpc>
              </a:pPr>
              <a:r>
                <a:rPr lang="zh-CN" altLang="en-US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黑体" panose="02010609060101010101" charset="-122"/>
                  <a:ea typeface="黑体" panose="02010609060101010101" charset="-122"/>
                  <a:cs typeface="+mn-ea"/>
                  <a:sym typeface="+mn-lt"/>
                </a:rPr>
                <a:t>注释</a:t>
              </a:r>
              <a:r>
                <a:rPr lang="zh-CN" altLang="en-US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黑体" panose="02010609060101010101" charset="-122"/>
                  <a:ea typeface="黑体" panose="02010609060101010101" charset="-122"/>
                  <a:cs typeface="+mn-ea"/>
                  <a:sym typeface="+mn-lt"/>
                </a:rPr>
                <a:t>弹幕</a:t>
              </a:r>
              <a:endParaRPr lang="en-US" altLang="zh-CN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endParaRPr>
            </a:p>
            <a:p>
              <a:pPr defTabSz="913765">
                <a:lnSpc>
                  <a:spcPct val="130000"/>
                </a:lnSpc>
              </a:pPr>
              <a:r>
                <a:rPr lang="zh-CN" altLang="en-US" sz="1335" kern="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rPr>
                <a:t>用户选择忽略或观看他人注释，得到他人对注释或代码的评价</a:t>
              </a:r>
              <a:endParaRPr lang="zh-CN" altLang="en-US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89707" y="3432301"/>
            <a:ext cx="8683519" cy="846519"/>
            <a:chOff x="2558206" y="3554407"/>
            <a:chExt cx="8683519" cy="846519"/>
          </a:xfrm>
        </p:grpSpPr>
        <p:sp>
          <p:nvSpPr>
            <p:cNvPr id="20" name="椭圆 19"/>
            <p:cNvSpPr/>
            <p:nvPr/>
          </p:nvSpPr>
          <p:spPr>
            <a:xfrm>
              <a:off x="2558206" y="3554407"/>
              <a:ext cx="530559" cy="5305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lnSpc>
                  <a:spcPct val="90000"/>
                </a:lnSpc>
              </a:pPr>
              <a:r>
                <a:rPr kumimoji="1" lang="en-US" altLang="zh-CN" sz="1865" b="1" kern="0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kumimoji="1" lang="zh-CN" altLang="en-US" sz="1865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24" name="直线连接符 23"/>
            <p:cNvCxnSpPr/>
            <p:nvPr/>
          </p:nvCxnSpPr>
          <p:spPr>
            <a:xfrm>
              <a:off x="3065247" y="3847013"/>
              <a:ext cx="1380183" cy="0"/>
            </a:xfrm>
            <a:prstGeom prst="line">
              <a:avLst/>
            </a:prstGeom>
            <a:ln w="127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/>
            <p:cNvSpPr txBox="1"/>
            <p:nvPr/>
          </p:nvSpPr>
          <p:spPr>
            <a:xfrm>
              <a:off x="4445429" y="3682106"/>
              <a:ext cx="6796296" cy="718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3765">
                <a:lnSpc>
                  <a:spcPct val="130000"/>
                </a:lnSpc>
              </a:pPr>
              <a:r>
                <a:rPr lang="zh-CN" altLang="en-US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黑体" panose="02010609060101010101" charset="-122"/>
                  <a:ea typeface="黑体" panose="02010609060101010101" charset="-122"/>
                  <a:cs typeface="+mn-ea"/>
                  <a:sym typeface="+mn-lt"/>
                </a:rPr>
                <a:t>问题推送</a:t>
              </a:r>
              <a:endParaRPr lang="en-US" altLang="zh-CN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endParaRPr>
            </a:p>
            <a:p>
              <a:pPr defTabSz="913765">
                <a:lnSpc>
                  <a:spcPct val="130000"/>
                </a:lnSpc>
              </a:pPr>
              <a:r>
                <a:rPr sz="1335" kern="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rPr>
                <a:t>根据用户等级向用户推送讨论热度较高的问题，吸引更多用户参与，解决问题</a:t>
              </a:r>
              <a:endParaRPr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89707" y="5092912"/>
            <a:ext cx="8683519" cy="780538"/>
            <a:chOff x="2558206" y="5215020"/>
            <a:chExt cx="8683519" cy="780538"/>
          </a:xfrm>
        </p:grpSpPr>
        <p:sp>
          <p:nvSpPr>
            <p:cNvPr id="21" name="椭圆 20"/>
            <p:cNvSpPr/>
            <p:nvPr/>
          </p:nvSpPr>
          <p:spPr>
            <a:xfrm>
              <a:off x="2558206" y="5215020"/>
              <a:ext cx="530559" cy="5305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lnSpc>
                  <a:spcPct val="90000"/>
                </a:lnSpc>
              </a:pPr>
              <a:r>
                <a:rPr kumimoji="1" lang="en-US" altLang="zh-CN" sz="1865" b="1" kern="0" dirty="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  <a:endParaRPr kumimoji="1" lang="zh-CN" altLang="en-US" sz="1865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445429" y="5276738"/>
              <a:ext cx="6796296" cy="718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3765">
                <a:lnSpc>
                  <a:spcPct val="130000"/>
                </a:lnSpc>
              </a:pPr>
              <a:r>
                <a:rPr lang="zh-CN" altLang="en-US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黑体" panose="02010609060101010101" charset="-122"/>
                  <a:ea typeface="黑体" panose="02010609060101010101" charset="-122"/>
                  <a:cs typeface="+mn-ea"/>
                  <a:sym typeface="+mn-lt"/>
                </a:rPr>
                <a:t>学习笔记</a:t>
              </a:r>
              <a:endParaRPr lang="en-US" altLang="zh-CN" b="1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endParaRPr>
            </a:p>
            <a:p>
              <a:pPr defTabSz="913765">
                <a:lnSpc>
                  <a:spcPct val="130000"/>
                </a:lnSpc>
              </a:pPr>
              <a:r>
                <a:rPr lang="zh-CN" altLang="en-US" sz="1335" kern="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rPr>
                <a:t>作为锻炼自己阅读他人代码能力的题库，提升自己对代码的深入理解</a:t>
              </a:r>
              <a:endParaRPr lang="en-US" altLang="zh-CN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3" name="文本占位符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kern="0" dirty="0">
                <a:sym typeface="+mn-lt"/>
              </a:rPr>
              <a:t>未来期望</a:t>
            </a:r>
            <a:endParaRPr lang="en-US" altLang="zh-CN" kern="0" dirty="0">
              <a:sym typeface="+mn-lt"/>
            </a:endParaRPr>
          </a:p>
        </p:txBody>
      </p:sp>
      <p:sp>
        <p:nvSpPr>
          <p:cNvPr id="30" name="文本占位符 29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2006600" cy="297180"/>
          </a:xfrm>
        </p:spPr>
        <p:txBody>
          <a:bodyPr wrap="square"/>
          <a:lstStyle/>
          <a:p>
            <a:r>
              <a:rPr lang="en-US" altLang="zh-CN" kern="0" dirty="0">
                <a:sym typeface="+mn-lt"/>
              </a:rPr>
              <a:t>THE FOURTH PART</a:t>
            </a:r>
            <a:endParaRPr lang="zh-CN" altLang="en-US"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1105165" y="3350165"/>
            <a:ext cx="6413500" cy="1920526"/>
          </a:xfrm>
        </p:spPr>
        <p:txBody>
          <a:bodyPr/>
          <a:lstStyle/>
          <a:p>
            <a:pPr defTabSz="913765"/>
            <a:r>
              <a:rPr lang="en-US" altLang="zh-CN" sz="5400" kern="0" dirty="0">
                <a:sym typeface="+mn-lt"/>
              </a:rPr>
              <a:t>THANK</a:t>
            </a:r>
            <a:r>
              <a:rPr lang="zh-CN" altLang="en-US" sz="5400" kern="0" dirty="0">
                <a:sym typeface="+mn-lt"/>
              </a:rPr>
              <a:t> </a:t>
            </a:r>
            <a:r>
              <a:rPr lang="en-US" altLang="zh-CN" sz="5400" kern="0" dirty="0">
                <a:sym typeface="+mn-lt"/>
              </a:rPr>
              <a:t>YOU</a:t>
            </a:r>
            <a:endParaRPr lang="en-US" altLang="zh-CN" sz="5400" kern="0" dirty="0">
              <a:sym typeface="+mn-lt"/>
            </a:endParaRPr>
          </a:p>
          <a:p>
            <a:pPr defTabSz="913765"/>
            <a:r>
              <a:rPr lang="en-US" altLang="zh-CN" sz="5400" kern="0" dirty="0">
                <a:sym typeface="+mn-lt"/>
              </a:rPr>
              <a:t>FOR</a:t>
            </a:r>
            <a:r>
              <a:rPr lang="zh-CN" altLang="en-US" sz="5400" kern="0" dirty="0">
                <a:sym typeface="+mn-lt"/>
              </a:rPr>
              <a:t> </a:t>
            </a:r>
            <a:r>
              <a:rPr lang="en-US" altLang="zh-CN" sz="5400" kern="0" dirty="0">
                <a:sym typeface="+mn-lt"/>
              </a:rPr>
              <a:t>WATCHING</a:t>
            </a:r>
            <a:endParaRPr lang="zh-CN" altLang="en-US" sz="5400"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583565"/>
          </a:xfrm>
        </p:spPr>
        <p:txBody>
          <a:bodyPr/>
          <a:lstStyle/>
          <a:p>
            <a:r>
              <a:rPr lang="zh-CN" altLang="en-US" kern="0" dirty="0">
                <a:sym typeface="+mn-lt"/>
              </a:rPr>
              <a:t>团队成员</a:t>
            </a:r>
            <a:endParaRPr lang="zh-CN" altLang="en-US" kern="0" dirty="0">
              <a:sym typeface="+mn-lt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2056765" cy="297180"/>
          </a:xfrm>
        </p:spPr>
        <p:txBody>
          <a:bodyPr wrap="square"/>
          <a:lstStyle/>
          <a:p>
            <a:r>
              <a:rPr lang="en-US" altLang="zh-CN" b="1" kern="0" dirty="0">
                <a:sym typeface="+mn-lt"/>
              </a:rPr>
              <a:t>THE ZERO PART</a:t>
            </a:r>
            <a:endParaRPr lang="en-US" altLang="zh-CN" b="1" kern="0" dirty="0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46430" y="1297305"/>
            <a:ext cx="6702425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辣鸡队成员：</a:t>
            </a:r>
            <a:endParaRPr lang="zh-CN" altLang="en-US" sz="4000" b="1"/>
          </a:p>
          <a:p>
            <a:endParaRPr lang="zh-CN" altLang="en-US" sz="2400" b="1"/>
          </a:p>
          <a:p>
            <a:r>
              <a:rPr lang="zh-CN" altLang="en-US" sz="2400" b="1">
                <a:latin typeface="+mn-ea"/>
                <a:cs typeface="+mn-ea"/>
              </a:rPr>
              <a:t>谭梓煊：同济大学 软件学院</a:t>
            </a:r>
            <a:endParaRPr lang="zh-CN" altLang="en-US" sz="2400" b="1">
              <a:latin typeface="+mn-ea"/>
              <a:cs typeface="+mn-ea"/>
            </a:endParaRPr>
          </a:p>
          <a:p>
            <a:endParaRPr lang="zh-CN" altLang="en-US" sz="2400" b="1">
              <a:latin typeface="+mn-ea"/>
              <a:cs typeface="+mn-ea"/>
            </a:endParaRPr>
          </a:p>
          <a:p>
            <a:endParaRPr lang="zh-CN" altLang="en-US" sz="2400" b="1">
              <a:latin typeface="+mn-ea"/>
              <a:cs typeface="+mn-ea"/>
            </a:endParaRPr>
          </a:p>
          <a:p>
            <a:endParaRPr lang="zh-CN" altLang="en-US" sz="2400" b="1">
              <a:latin typeface="+mn-ea"/>
              <a:cs typeface="+mn-ea"/>
            </a:endParaRPr>
          </a:p>
          <a:p>
            <a:r>
              <a:rPr lang="zh-CN" altLang="en-US" sz="2400" b="1">
                <a:latin typeface="+mn-ea"/>
                <a:cs typeface="+mn-ea"/>
              </a:rPr>
              <a:t>王浩天：南京大学 计算机科学与技术系</a:t>
            </a:r>
            <a:endParaRPr lang="zh-CN" altLang="en-US" sz="2400" b="1">
              <a:latin typeface="+mn-ea"/>
              <a:cs typeface="+mn-ea"/>
            </a:endParaRPr>
          </a:p>
          <a:p>
            <a:endParaRPr lang="zh-CN" altLang="en-US" sz="2400" b="1">
              <a:latin typeface="+mn-ea"/>
              <a:cs typeface="+mn-ea"/>
            </a:endParaRPr>
          </a:p>
          <a:p>
            <a:endParaRPr lang="zh-CN" altLang="en-US" sz="2400" b="1">
              <a:latin typeface="+mn-ea"/>
              <a:cs typeface="+mn-ea"/>
            </a:endParaRPr>
          </a:p>
          <a:p>
            <a:endParaRPr lang="zh-CN" altLang="en-US" sz="2400" b="1">
              <a:latin typeface="+mn-ea"/>
              <a:cs typeface="+mn-ea"/>
            </a:endParaRPr>
          </a:p>
          <a:p>
            <a:r>
              <a:rPr lang="zh-CN" altLang="en-US" sz="2400" b="1">
                <a:latin typeface="+mn-ea"/>
                <a:cs typeface="+mn-ea"/>
              </a:rPr>
              <a:t>车驰：东南大学 交通学院</a:t>
            </a:r>
            <a:endParaRPr lang="zh-CN" altLang="en-US" sz="2400" b="1">
              <a:latin typeface="+mn-ea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kern="0" dirty="0">
                <a:sym typeface="+mn-lt"/>
              </a:rPr>
              <a:t>CONTENTS</a:t>
            </a:r>
            <a:endParaRPr lang="zh-CN" altLang="en-US" kern="0" dirty="0">
              <a:sym typeface="+mn-lt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7128510" y="2395220"/>
            <a:ext cx="2306955" cy="337185"/>
          </a:xfrm>
        </p:spPr>
        <p:txBody>
          <a:bodyPr wrap="square"/>
          <a:lstStyle/>
          <a:p>
            <a:pPr marL="0" indent="0" algn="l">
              <a:buNone/>
            </a:pPr>
            <a:r>
              <a:rPr lang="en-US" altLang="zh-CN" sz="1600" dirty="0">
                <a:cs typeface="+mn-ea"/>
                <a:sym typeface="+mn-lt"/>
              </a:rPr>
              <a:t>Original Intention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/>
          </p:nvPr>
        </p:nvSpPr>
        <p:spPr>
          <a:xfrm>
            <a:off x="7128510" y="2692400"/>
            <a:ext cx="1282065" cy="420370"/>
          </a:xfrm>
        </p:spPr>
        <p:txBody>
          <a:bodyPr wrap="square"/>
          <a:lstStyle/>
          <a:p>
            <a:pPr marL="0" indent="0">
              <a:buNone/>
            </a:pPr>
            <a:r>
              <a:rPr lang="zh-CN" altLang="en-US" dirty="0">
                <a:cs typeface="+mn-ea"/>
                <a:sym typeface="+mn-lt"/>
              </a:rPr>
              <a:t>设计初衷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/>
          </p:nvPr>
        </p:nvSpPr>
        <p:spPr>
          <a:xfrm>
            <a:off x="7128510" y="3173730"/>
            <a:ext cx="1743710" cy="337185"/>
          </a:xfrm>
        </p:spPr>
        <p:txBody>
          <a:bodyPr wrap="square"/>
          <a:lstStyle/>
          <a:p>
            <a:pPr marL="0" indent="0" algn="l">
              <a:buNone/>
            </a:pPr>
            <a:r>
              <a:rPr lang="en-US" altLang="zh-CN" sz="1600" dirty="0">
                <a:cs typeface="+mn-ea"/>
                <a:sym typeface="+mn-lt"/>
              </a:rPr>
              <a:t>Main Function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5"/>
          </p:nvPr>
        </p:nvSpPr>
        <p:spPr>
          <a:xfrm>
            <a:off x="7128510" y="3470910"/>
            <a:ext cx="1419225" cy="420370"/>
          </a:xfrm>
        </p:spPr>
        <p:txBody>
          <a:bodyPr wrap="square"/>
          <a:lstStyle/>
          <a:p>
            <a:pPr marL="0" indent="0">
              <a:buNone/>
            </a:pPr>
            <a:r>
              <a:rPr lang="zh-CN" altLang="en-US" dirty="0">
                <a:cs typeface="+mn-ea"/>
                <a:sym typeface="+mn-lt"/>
              </a:rPr>
              <a:t>主要功能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0" name="文本占位符 39"/>
          <p:cNvSpPr>
            <a:spLocks noGrp="1"/>
          </p:cNvSpPr>
          <p:nvPr>
            <p:ph type="body" sz="quarter" idx="16"/>
          </p:nvPr>
        </p:nvSpPr>
        <p:spPr>
          <a:xfrm>
            <a:off x="7128510" y="3959860"/>
            <a:ext cx="1551305" cy="337185"/>
          </a:xfrm>
        </p:spPr>
        <p:txBody>
          <a:bodyPr wrap="square"/>
          <a:lstStyle/>
          <a:p>
            <a:pPr marL="0" indent="0">
              <a:buNone/>
            </a:pPr>
            <a:r>
              <a:rPr lang="en-US" altLang="zh-CN" sz="1600" dirty="0">
                <a:cs typeface="+mn-ea"/>
                <a:sym typeface="+mn-lt"/>
              </a:rPr>
              <a:t>First Step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41" name="文本占位符 40"/>
          <p:cNvSpPr>
            <a:spLocks noGrp="1"/>
          </p:cNvSpPr>
          <p:nvPr>
            <p:ph type="body" sz="quarter" idx="17"/>
          </p:nvPr>
        </p:nvSpPr>
        <p:spPr>
          <a:xfrm>
            <a:off x="7128510" y="4208145"/>
            <a:ext cx="1282065" cy="420370"/>
          </a:xfrm>
        </p:spPr>
        <p:txBody>
          <a:bodyPr wrap="square"/>
          <a:lstStyle/>
          <a:p>
            <a:pPr marL="0" indent="0">
              <a:buNone/>
            </a:pPr>
            <a:r>
              <a:rPr lang="zh-CN" altLang="en-US" dirty="0">
                <a:cs typeface="+mn-ea"/>
                <a:sym typeface="+mn-lt"/>
              </a:rPr>
              <a:t>初步实现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18"/>
          </p:nvPr>
        </p:nvSpPr>
        <p:spPr>
          <a:xfrm>
            <a:off x="7194550" y="4817110"/>
            <a:ext cx="1823720" cy="337185"/>
          </a:xfrm>
        </p:spPr>
        <p:txBody>
          <a:bodyPr wrap="square"/>
          <a:lstStyle/>
          <a:p>
            <a:pPr marL="0" indent="0" algn="l">
              <a:buNone/>
            </a:pPr>
            <a:r>
              <a:rPr lang="en-US" altLang="zh-CN" sz="1600">
                <a:cs typeface="+mn-ea"/>
                <a:sym typeface="+mn-lt"/>
              </a:rPr>
              <a:t>FUTURE PROSPECT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43" name="文本占位符 42"/>
          <p:cNvSpPr>
            <a:spLocks noGrp="1"/>
          </p:cNvSpPr>
          <p:nvPr>
            <p:ph type="body" sz="quarter" idx="19"/>
          </p:nvPr>
        </p:nvSpPr>
        <p:spPr>
          <a:xfrm>
            <a:off x="7194550" y="5043170"/>
            <a:ext cx="1419225" cy="420370"/>
          </a:xfrm>
        </p:spPr>
        <p:txBody>
          <a:bodyPr wrap="square"/>
          <a:lstStyle/>
          <a:p>
            <a:pPr marL="0" indent="0" algn="l">
              <a:buNone/>
            </a:pPr>
            <a:r>
              <a:rPr>
                <a:cs typeface="+mn-ea"/>
                <a:sym typeface="+mn-lt"/>
              </a:rPr>
              <a:t>未来期望</a:t>
            </a: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2" name="图片 1" descr="{8CFA3649-0F60-F2A4-7ABB-19D4B4B0415D}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3700" y="1923415"/>
            <a:ext cx="3814445" cy="39668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717706" y="3017838"/>
            <a:ext cx="4468537" cy="706755"/>
          </a:xfrm>
        </p:spPr>
        <p:txBody>
          <a:bodyPr/>
          <a:lstStyle/>
          <a:p>
            <a:r>
              <a:rPr lang="en-US" altLang="zh-CN" sz="4000" b="1" kern="0" dirty="0">
                <a:sym typeface="+mn-lt"/>
              </a:rPr>
              <a:t>THE FIRST PART</a:t>
            </a:r>
            <a:endParaRPr lang="zh-CN" altLang="en-US" sz="4000" b="1" kern="0" dirty="0"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>
          <a:xfrm>
            <a:off x="717551" y="3852864"/>
            <a:ext cx="4469328" cy="768350"/>
          </a:xfrm>
        </p:spPr>
        <p:txBody>
          <a:bodyPr/>
          <a:lstStyle/>
          <a:p>
            <a:r>
              <a:rPr kern="0" dirty="0">
                <a:sym typeface="+mn-lt"/>
              </a:rPr>
              <a:t>设计初衷</a:t>
            </a:r>
            <a:endParaRPr kern="0" dirty="0">
              <a:sym typeface="+mn-lt"/>
            </a:endParaRPr>
          </a:p>
        </p:txBody>
      </p:sp>
      <p:pic>
        <p:nvPicPr>
          <p:cNvPr id="4" name="图片 3" descr="{3F722530-AF25-E775-9FCA-FC9D54E9767D}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6025" y="1714500"/>
            <a:ext cx="2529840" cy="3429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4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1150620"/>
          </a:xfrm>
        </p:spPr>
        <p:txBody>
          <a:bodyPr/>
          <a:lstStyle/>
          <a:p>
            <a:r>
              <a:rPr kern="0" dirty="0">
                <a:sym typeface="+mn-lt"/>
              </a:rPr>
              <a:t>设计初衷</a:t>
            </a:r>
            <a:endParaRPr lang="zh-CN" altLang="en-US" kern="0" dirty="0">
              <a:sym typeface="+mn-lt"/>
            </a:endParaRPr>
          </a:p>
          <a:p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2476500" cy="297180"/>
          </a:xfrm>
        </p:spPr>
        <p:txBody>
          <a:bodyPr wrap="square"/>
          <a:lstStyle/>
          <a:p>
            <a:r>
              <a:rPr lang="en-US" altLang="zh-CN" kern="0" dirty="0">
                <a:sym typeface="+mn-lt"/>
              </a:rPr>
              <a:t>THE FIRST PART</a:t>
            </a:r>
            <a:endParaRPr lang="zh-CN" altLang="en-US" kern="0" dirty="0"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48080" y="1160780"/>
            <a:ext cx="945134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/>
              <a:t>“You are Not Expected to Understand This” is probably the most famous comment in the history of Unix</a:t>
            </a:r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>
            <a:off x="4189730" y="2329815"/>
            <a:ext cx="4565650" cy="798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注释的重要性：</a:t>
            </a:r>
            <a:endParaRPr lang="zh-CN" altLang="en-US" sz="280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89730" y="3368040"/>
            <a:ext cx="7746365" cy="1793875"/>
          </a:xfrm>
          <a:prstGeom prst="rect">
            <a:avLst/>
          </a:prstGeom>
        </p:spPr>
      </p:pic>
      <p:pic>
        <p:nvPicPr>
          <p:cNvPr id="6" name="图片 5" descr="{FA338420-EC73-8676-F7D0-65D588B6AE23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795" y="2722880"/>
            <a:ext cx="3346450" cy="3346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 22"/>
          <p:cNvGrpSpPr/>
          <p:nvPr/>
        </p:nvGrpSpPr>
        <p:grpSpPr>
          <a:xfrm>
            <a:off x="4857416" y="3016982"/>
            <a:ext cx="5279476" cy="476522"/>
            <a:chOff x="3228072" y="2939576"/>
            <a:chExt cx="3280992" cy="357438"/>
          </a:xfrm>
        </p:grpSpPr>
        <p:sp>
          <p:nvSpPr>
            <p:cNvPr id="12" name="圆角矩形 11"/>
            <p:cNvSpPr/>
            <p:nvPr/>
          </p:nvSpPr>
          <p:spPr>
            <a:xfrm>
              <a:off x="3228072" y="2939576"/>
              <a:ext cx="3280992" cy="357438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kumimoji="1"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3228072" y="2997250"/>
              <a:ext cx="1629025" cy="252922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defTabSz="913765"/>
              <a:r>
                <a:rPr lang="zh-CN" altLang="en-US" sz="1600" kern="0" dirty="0">
                  <a:solidFill>
                    <a:sysClr val="windowText" lastClr="000000"/>
                  </a:solidFill>
                  <a:cs typeface="+mn-ea"/>
                  <a:sym typeface="+mn-lt"/>
                </a:rPr>
                <a:t>阅读代码时间长，理解困难</a:t>
              </a:r>
              <a:endParaRPr lang="zh-CN" altLang="en-US" sz="16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组 21"/>
          <p:cNvGrpSpPr/>
          <p:nvPr/>
        </p:nvGrpSpPr>
        <p:grpSpPr>
          <a:xfrm>
            <a:off x="4857416" y="3890980"/>
            <a:ext cx="6678711" cy="476522"/>
            <a:chOff x="3228072" y="3361225"/>
            <a:chExt cx="3280992" cy="357438"/>
          </a:xfrm>
        </p:grpSpPr>
        <p:sp>
          <p:nvSpPr>
            <p:cNvPr id="14" name="圆角矩形 13"/>
            <p:cNvSpPr/>
            <p:nvPr/>
          </p:nvSpPr>
          <p:spPr>
            <a:xfrm>
              <a:off x="3228072" y="3361225"/>
              <a:ext cx="3280992" cy="357438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kumimoji="1"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228072" y="3418899"/>
              <a:ext cx="1986503" cy="252922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defTabSz="913765"/>
              <a:r>
                <a:rPr lang="zh-CN" alt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rPr>
                <a:t>对框架结构了解过少，缺少阅读代码的技巧</a:t>
              </a:r>
              <a:endParaRPr lang="zh-CN" altLang="en-US" sz="1600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8" name="文本占位符 27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583565"/>
          </a:xfrm>
        </p:spPr>
        <p:txBody>
          <a:bodyPr/>
          <a:lstStyle/>
          <a:p>
            <a:r>
              <a:rPr lang="zh-CN" altLang="en-US" kern="0" dirty="0">
                <a:sym typeface="+mn-lt"/>
              </a:rPr>
              <a:t>设计初衷</a:t>
            </a:r>
            <a:endParaRPr lang="zh-CN" altLang="en-US" kern="0" dirty="0">
              <a:sym typeface="+mn-lt"/>
            </a:endParaRP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2094865" cy="297180"/>
          </a:xfrm>
        </p:spPr>
        <p:txBody>
          <a:bodyPr wrap="square"/>
          <a:lstStyle/>
          <a:p>
            <a:r>
              <a:rPr lang="en-US" altLang="zh-CN" b="1" kern="0" dirty="0">
                <a:sym typeface="+mn-lt"/>
              </a:rPr>
              <a:t>THE FIRST PART</a:t>
            </a:r>
            <a:endParaRPr lang="zh-CN" altLang="en-US" b="1" kern="0" dirty="0"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764405" y="1953895"/>
            <a:ext cx="35794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新手的苦恼</a:t>
            </a:r>
            <a:endParaRPr lang="zh-CN" altLang="en-US" sz="4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图片 3" descr="{8D0997E5-1A08-C8B4-A192-19A7B16C8507}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0025" y="2566670"/>
            <a:ext cx="3784600" cy="315404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60350" y="1953895"/>
            <a:ext cx="34880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让人</a:t>
            </a:r>
            <a:r>
              <a:rPr lang="en-US" altLang="zh-CN" b="1"/>
              <a:t>“</a:t>
            </a:r>
            <a:r>
              <a:rPr lang="zh-CN" altLang="en-US" b="1"/>
              <a:t>又爱又恨</a:t>
            </a:r>
            <a:r>
              <a:rPr lang="en-US" altLang="zh-CN" b="1"/>
              <a:t>”</a:t>
            </a:r>
            <a:r>
              <a:rPr lang="zh-CN" altLang="en-US" b="1"/>
              <a:t>的注释</a:t>
            </a:r>
            <a:endParaRPr lang="zh-CN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占位符 27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583565"/>
          </a:xfrm>
        </p:spPr>
        <p:txBody>
          <a:bodyPr/>
          <a:lstStyle/>
          <a:p>
            <a:r>
              <a:rPr lang="zh-CN" altLang="en-US" kern="0" dirty="0">
                <a:sym typeface="+mn-lt"/>
              </a:rPr>
              <a:t>设计初衷</a:t>
            </a:r>
            <a:endParaRPr lang="zh-CN" altLang="en-US" kern="0" dirty="0">
              <a:sym typeface="+mn-lt"/>
            </a:endParaRP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1995170" cy="297180"/>
          </a:xfrm>
        </p:spPr>
        <p:txBody>
          <a:bodyPr wrap="square"/>
          <a:lstStyle/>
          <a:p>
            <a:r>
              <a:rPr lang="en-US" altLang="zh-CN" kern="0" dirty="0">
                <a:sym typeface="+mn-lt"/>
              </a:rPr>
              <a:t>THE FIRST PART</a:t>
            </a:r>
            <a:endParaRPr lang="zh-CN" altLang="en-US" kern="0" dirty="0"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1170" y="1113155"/>
            <a:ext cx="47625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“</a:t>
            </a:r>
            <a:r>
              <a:rPr lang="zh-CN" altLang="en-US" sz="2400" b="1"/>
              <a:t>开源</a:t>
            </a:r>
            <a:r>
              <a:rPr lang="en-US" altLang="zh-CN" sz="2400" b="1"/>
              <a:t>”</a:t>
            </a:r>
            <a:r>
              <a:rPr lang="zh-CN" altLang="en-US" sz="2400" b="1"/>
              <a:t>思想</a:t>
            </a:r>
            <a:r>
              <a:rPr lang="en-US" altLang="zh-CN" sz="2400" b="1"/>
              <a:t>--利他主义</a:t>
            </a:r>
            <a:endParaRPr lang="en-US" altLang="zh-CN" sz="2400" b="1"/>
          </a:p>
        </p:txBody>
      </p:sp>
      <p:sp>
        <p:nvSpPr>
          <p:cNvPr id="5" name="文本框 4"/>
          <p:cNvSpPr txBox="1"/>
          <p:nvPr/>
        </p:nvSpPr>
        <p:spPr>
          <a:xfrm>
            <a:off x="531495" y="1573530"/>
            <a:ext cx="5447665" cy="5539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强调源代码开放以使更多的人成为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代码编写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的参与者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。</a:t>
            </a:r>
            <a:endParaRPr lang="en-US" altLang="zh-CN" sz="2000"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 sz="200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因为开源的存在，开发者可以在开发自己项目的时候引入开源项目，实现一些基本功能，而不需要重复造轮子，节约了大量的时间，缩短开发周期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。</a:t>
            </a:r>
            <a:endParaRPr lang="en-US" altLang="zh-CN" sz="2000"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/>
          </a:p>
          <a:p>
            <a:r>
              <a:rPr lang="en-US" altLang="zh-CN" sz="2800"/>
              <a:t>“</a:t>
            </a:r>
            <a:r>
              <a:rPr lang="en-US" altLang="zh-CN"/>
              <a:t>这本书的写作动机，纯属偶然 ...我常常深入到STL源码去刨根究底。 2001/02 的某一天，我突然有所感触：既然花了大把精力看过STL源码，写了眉批，做了整理，何不把它再加一点功夫，形成一个更完善的面貌后出版？对我个而言，一份批注详尽的STL源码</a:t>
            </a:r>
            <a:r>
              <a:rPr lang="zh-CN" altLang="en-US"/>
              <a:t>，</a:t>
            </a:r>
            <a:r>
              <a:rPr lang="en-US" altLang="zh-CN"/>
              <a:t>价值不扉；如果我从中获益，一定也有许多人能够从中获益。</a:t>
            </a:r>
            <a:r>
              <a:rPr lang="en-US" altLang="zh-CN" sz="2400"/>
              <a:t>”</a:t>
            </a:r>
            <a:endParaRPr lang="en-US" altLang="zh-CN"/>
          </a:p>
          <a:p>
            <a:r>
              <a:rPr lang="en-US" altLang="zh-CN"/>
              <a:t>			——侯捷《STL源码剖析》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</p:txBody>
      </p:sp>
      <p:pic>
        <p:nvPicPr>
          <p:cNvPr id="2" name="图片 1" descr="9693047-322bb27adbdcfd27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30950" y="2068830"/>
            <a:ext cx="5584825" cy="3857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583565"/>
          </a:xfrm>
        </p:spPr>
        <p:txBody>
          <a:bodyPr/>
          <a:lstStyle/>
          <a:p>
            <a:r>
              <a:rPr kern="0" dirty="0">
                <a:sym typeface="+mn-lt"/>
              </a:rPr>
              <a:t>设计初衷</a:t>
            </a:r>
            <a:endParaRPr lang="en-US" altLang="zh-CN" kern="0" dirty="0">
              <a:sym typeface="+mn-lt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2526665" cy="577215"/>
          </a:xfrm>
        </p:spPr>
        <p:txBody>
          <a:bodyPr wrap="square"/>
          <a:lstStyle/>
          <a:p>
            <a:pPr algn="l"/>
            <a:r>
              <a:rPr lang="en-US" altLang="zh-CN" kern="0">
                <a:sym typeface="+mn-lt"/>
              </a:rPr>
              <a:t>THE FIRST PART</a:t>
            </a:r>
            <a:endParaRPr lang="zh-CN" altLang="en-US" kern="0" dirty="0">
              <a:sym typeface="+mn-lt"/>
            </a:endParaRPr>
          </a:p>
          <a:p>
            <a:endParaRPr lang="zh-CN" altLang="en-US" kern="0" dirty="0">
              <a:sym typeface="+mn-lt"/>
            </a:endParaRPr>
          </a:p>
        </p:txBody>
      </p:sp>
      <p:sp>
        <p:nvSpPr>
          <p:cNvPr id="14" name="椭圆 13"/>
          <p:cNvSpPr/>
          <p:nvPr>
            <p:custDataLst>
              <p:tags r:id="rId1"/>
            </p:custDataLst>
          </p:nvPr>
        </p:nvSpPr>
        <p:spPr>
          <a:xfrm>
            <a:off x="3772698" y="2509775"/>
            <a:ext cx="2445014" cy="2519170"/>
          </a:xfrm>
          <a:prstGeom prst="ellipse">
            <a:avLst/>
          </a:prstGeom>
          <a:solidFill>
            <a:srgbClr val="FFC5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>
            <p:custDataLst>
              <p:tags r:id="rId2"/>
            </p:custDataLst>
          </p:nvPr>
        </p:nvSpPr>
        <p:spPr>
          <a:xfrm>
            <a:off x="5899275" y="2509775"/>
            <a:ext cx="2399465" cy="2519170"/>
          </a:xfrm>
          <a:prstGeom prst="ellipse">
            <a:avLst/>
          </a:prstGeom>
          <a:solidFill>
            <a:srgbClr val="18171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>
            <p:custDataLst>
              <p:tags r:id="rId3"/>
            </p:custDataLst>
          </p:nvPr>
        </p:nvSpPr>
        <p:spPr>
          <a:xfrm>
            <a:off x="5966989" y="3008136"/>
            <a:ext cx="1423815" cy="1520492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dash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>
            <p:custDataLst>
              <p:tags r:id="rId4"/>
            </p:custDataLst>
          </p:nvPr>
        </p:nvSpPr>
        <p:spPr>
          <a:xfrm>
            <a:off x="4770106" y="3008136"/>
            <a:ext cx="1423815" cy="1520492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dash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6875780" y="2809614"/>
            <a:ext cx="4871085" cy="457835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l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矩形 1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6887178" y="2814832"/>
            <a:ext cx="4244877" cy="328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algn="l" ea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solidFill>
                  <a:srgbClr val="000000"/>
                </a:solidFill>
                <a:latin typeface="Arial" panose="020B0604020202020204" pitchFamily="34" charset="0"/>
                <a:sym typeface="微软雅黑" panose="020B0503020204020204" pitchFamily="34" charset="-122"/>
              </a:rPr>
              <a:t>没有看懂复杂项目的能力</a:t>
            </a:r>
            <a:endParaRPr lang="zh-CN" altLang="en-US">
              <a:solidFill>
                <a:srgbClr val="000000"/>
              </a:solidFill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6875780" y="4313878"/>
            <a:ext cx="4871085" cy="457835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l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矩形 17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6887178" y="4319096"/>
            <a:ext cx="4244877" cy="328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algn="l" ea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solidFill>
                  <a:srgbClr val="000000"/>
                </a:solidFill>
                <a:latin typeface="Arial" panose="020B0604020202020204" pitchFamily="34" charset="0"/>
                <a:sym typeface="微软雅黑" panose="020B0503020204020204" pitchFamily="34" charset="-122"/>
              </a:rPr>
              <a:t>需要他人引导来理解代码</a:t>
            </a:r>
            <a:endParaRPr lang="zh-CN" altLang="en-US">
              <a:solidFill>
                <a:srgbClr val="000000"/>
              </a:solidFill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>
            <p:custDataLst>
              <p:tags r:id="rId9"/>
            </p:custDataLst>
          </p:nvPr>
        </p:nvSpPr>
        <p:spPr>
          <a:xfrm>
            <a:off x="295910" y="2800724"/>
            <a:ext cx="4871085" cy="457835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矩形 17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367030" y="2803525"/>
            <a:ext cx="4800600" cy="328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solidFill>
                  <a:srgbClr val="000000"/>
                </a:solidFill>
                <a:latin typeface="Arial" panose="020B0604020202020204" pitchFamily="34" charset="0"/>
                <a:sym typeface="微软雅黑" panose="020B0503020204020204" pitchFamily="34" charset="-122"/>
              </a:rPr>
              <a:t>具备理解能力，但</a:t>
            </a:r>
            <a:r>
              <a:rPr lang="zh-CN" altLang="en-US">
                <a:solidFill>
                  <a:srgbClr val="000000"/>
                </a:solidFill>
                <a:latin typeface="Arial" panose="020B0604020202020204" pitchFamily="34" charset="0"/>
                <a:sym typeface="微软雅黑" panose="020B0503020204020204" pitchFamily="34" charset="-122"/>
              </a:rPr>
              <a:t>费时费力，整理开源项目</a:t>
            </a:r>
            <a:endParaRPr lang="zh-CN" altLang="en-US">
              <a:solidFill>
                <a:srgbClr val="000000"/>
              </a:solidFill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>
            <p:custDataLst>
              <p:tags r:id="rId11"/>
            </p:custDataLst>
          </p:nvPr>
        </p:nvSpPr>
        <p:spPr>
          <a:xfrm>
            <a:off x="295910" y="4304988"/>
            <a:ext cx="4871085" cy="457835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矩形 17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922623" y="4307666"/>
            <a:ext cx="4244877" cy="328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solidFill>
                  <a:srgbClr val="000000"/>
                </a:solidFill>
                <a:latin typeface="Arial" panose="020B0604020202020204" pitchFamily="34" charset="0"/>
                <a:sym typeface="微软雅黑" panose="020B0503020204020204" pitchFamily="34" charset="-122"/>
              </a:rPr>
              <a:t>其</a:t>
            </a:r>
            <a:r>
              <a:rPr lang="zh-CN" altLang="en-US">
                <a:solidFill>
                  <a:srgbClr val="000000"/>
                </a:solidFill>
                <a:latin typeface="Arial" panose="020B0604020202020204" pitchFamily="34" charset="0"/>
                <a:sym typeface="微软雅黑" panose="020B0503020204020204" pitchFamily="34" charset="-122"/>
              </a:rPr>
              <a:t>笔记很有价值，难以普及</a:t>
            </a:r>
            <a:endParaRPr lang="zh-CN" altLang="en-US">
              <a:solidFill>
                <a:srgbClr val="000000"/>
              </a:solidFill>
              <a:latin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772535" y="1854835"/>
            <a:ext cx="21050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latin typeface="黑体" panose="02010609060101010101" charset="-122"/>
                <a:ea typeface="黑体" panose="02010609060101010101" charset="-122"/>
              </a:rPr>
              <a:t>技术专家</a:t>
            </a:r>
            <a:endParaRPr lang="zh-CN" altLang="en-US" sz="3200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377305" y="1854835"/>
            <a:ext cx="22745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latin typeface="黑体" panose="02010609060101010101" charset="-122"/>
                <a:ea typeface="黑体" panose="02010609060101010101" charset="-122"/>
              </a:rPr>
              <a:t>技术小白</a:t>
            </a:r>
            <a:endParaRPr lang="zh-CN" altLang="en-US" sz="3200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16610" y="1240155"/>
            <a:ext cx="52997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项目名称：开源代码注释工具</a:t>
            </a:r>
            <a:endParaRPr lang="zh-CN" altLang="en-US" b="1"/>
          </a:p>
          <a:p>
            <a:r>
              <a:rPr lang="zh-CN" altLang="en-US" b="1"/>
              <a:t>面向对象：热衷阅读开源代码的程序员</a:t>
            </a:r>
            <a:endParaRPr lang="zh-CN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占位符 19"/>
          <p:cNvSpPr>
            <a:spLocks noGrp="1"/>
          </p:cNvSpPr>
          <p:nvPr>
            <p:ph type="body" sz="quarter" idx="10"/>
          </p:nvPr>
        </p:nvSpPr>
        <p:spPr>
          <a:xfrm>
            <a:off x="717706" y="3146108"/>
            <a:ext cx="4468537" cy="706755"/>
          </a:xfrm>
        </p:spPr>
        <p:txBody>
          <a:bodyPr/>
          <a:lstStyle/>
          <a:p>
            <a:r>
              <a:rPr lang="en-US" altLang="zh-CN" sz="4000" b="1" kern="0" dirty="0">
                <a:sym typeface="+mn-lt"/>
              </a:rPr>
              <a:t>THE SECOND PART</a:t>
            </a:r>
            <a:endParaRPr lang="en-US" altLang="zh-CN" sz="4000" b="1" kern="0" dirty="0">
              <a:sym typeface="+mn-lt"/>
            </a:endParaRP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1"/>
          </p:nvPr>
        </p:nvSpPr>
        <p:spPr>
          <a:xfrm>
            <a:off x="717551" y="3852864"/>
            <a:ext cx="4469328" cy="768350"/>
          </a:xfrm>
        </p:spPr>
        <p:txBody>
          <a:bodyPr/>
          <a:lstStyle/>
          <a:p>
            <a:r>
              <a:rPr lang="zh-CN" altLang="en-US" kern="0" dirty="0">
                <a:sym typeface="+mn-lt"/>
              </a:rPr>
              <a:t>主要功能</a:t>
            </a:r>
            <a:endParaRPr lang="zh-CN" altLang="en-US" kern="0" dirty="0">
              <a:sym typeface="+mn-lt"/>
            </a:endParaRPr>
          </a:p>
        </p:txBody>
      </p:sp>
      <p:pic>
        <p:nvPicPr>
          <p:cNvPr id="3" name="图片 2" descr="{08777B55-0A5F-F541-8766-D1E5D24BA208}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83375" y="1109980"/>
            <a:ext cx="3810000" cy="381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i"/>
  <p:tag name="KSO_WM_UNIT_INDEX" val="1_1"/>
  <p:tag name="KSO_WM_UNIT_ID" val="diagram20177688_2*r_i*1_1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10.xml><?xml version="1.0" encoding="utf-8"?>
<p:tagLst xmlns:p="http://schemas.openxmlformats.org/presentationml/2006/main">
  <p:tag name="KSO_WM_UNIT_NOCLEAR" val="0"/>
  <p:tag name="KSO_WM_UNIT_VALUE" val="44"/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v"/>
  <p:tag name="KSO_WM_UNIT_INDEX" val="1_1"/>
  <p:tag name="KSO_WM_UNIT_ID" val="diagram20177688_2*r_v*1_1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PRESET_TEXT" val="单击此处添加文本具体内容，简明扼要的阐述您的观点。"/>
  <p:tag name="KSO_WM_UNIT_TEXT_FILL_FORE_SCHEMECOLOR_INDEX" val="1"/>
  <p:tag name="KSO_WM_UNIT_TEXT_FILL_TYPE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i"/>
  <p:tag name="KSO_WM_UNIT_INDEX" val="1_8"/>
  <p:tag name="KSO_WM_UNIT_ID" val="diagram20177688_2*r_i*1_8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FILL_FORE_SCHEMECOLOR_INDEX" val="14"/>
  <p:tag name="KSO_WM_UNIT_FILL_TYPE" val="1"/>
  <p:tag name="KSO_WM_UNIT_TEXT_FILL_FORE_SCHEMECOLOR_INDEX" val="2"/>
  <p:tag name="KSO_WM_UNIT_TEXT_FILL_TYPE" val="1"/>
</p:tagLst>
</file>

<file path=ppt/tags/tag12.xml><?xml version="1.0" encoding="utf-8"?>
<p:tagLst xmlns:p="http://schemas.openxmlformats.org/presentationml/2006/main">
  <p:tag name="KSO_WM_UNIT_NOCLEAR" val="0"/>
  <p:tag name="KSO_WM_UNIT_VALUE" val="44"/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v"/>
  <p:tag name="KSO_WM_UNIT_INDEX" val="1_3"/>
  <p:tag name="KSO_WM_UNIT_ID" val="diagram20177688_2*r_v*1_3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PRESET_TEXT" val="单击此处添加文本具体内容，简明扼要的阐述您的观点。"/>
  <p:tag name="KSO_WM_UNIT_TEXT_FILL_FORE_SCHEMECOLOR_INDEX" val="1"/>
  <p:tag name="KSO_WM_UNIT_TEXT_FILL_TYPE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i"/>
  <p:tag name="KSO_WM_UNIT_INDEX" val="1_2"/>
  <p:tag name="KSO_WM_UNIT_ID" val="diagram20177688_2*r_i*1_2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i"/>
  <p:tag name="KSO_WM_UNIT_INDEX" val="1_3"/>
  <p:tag name="KSO_WM_UNIT_ID" val="diagram20177688_2*r_i*1_3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LINE_FORE_SCHEMECOLOR_INDEX" val="7"/>
  <p:tag name="KSO_WM_UNIT_LINE_FILL_TYPE" val="2"/>
  <p:tag name="KSO_WM_UNIT_TEXT_FILL_FORE_SCHEMECOLOR_INDEX" val="2"/>
  <p:tag name="KSO_WM_UNIT_TEXT_FILL_TYPE" val="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i"/>
  <p:tag name="KSO_WM_UNIT_INDEX" val="1_4"/>
  <p:tag name="KSO_WM_UNIT_ID" val="diagram20177688_2*r_i*1_4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LINE_FORE_SCHEMECOLOR_INDEX" val="7"/>
  <p:tag name="KSO_WM_UNIT_LINE_FILL_TYPE" val="2"/>
  <p:tag name="KSO_WM_UNIT_TEXT_FILL_FORE_SCHEMECOLOR_INDEX" val="2"/>
  <p:tag name="KSO_WM_UNIT_TEXT_FILL_TYPE" val="1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i"/>
  <p:tag name="KSO_WM_UNIT_INDEX" val="1_5"/>
  <p:tag name="KSO_WM_UNIT_ID" val="diagram20177688_2*r_i*1_5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FILL_FORE_SCHEMECOLOR_INDEX" val="14"/>
  <p:tag name="KSO_WM_UNIT_FILL_TYPE" val="1"/>
  <p:tag name="KSO_WM_UNIT_TEXT_FILL_FORE_SCHEMECOLOR_INDEX" val="2"/>
  <p:tag name="KSO_WM_UNIT_TEXT_FILL_TYPE" val="1"/>
</p:tagLst>
</file>

<file path=ppt/tags/tag6.xml><?xml version="1.0" encoding="utf-8"?>
<p:tagLst xmlns:p="http://schemas.openxmlformats.org/presentationml/2006/main">
  <p:tag name="KSO_WM_UNIT_NOCLEAR" val="0"/>
  <p:tag name="KSO_WM_UNIT_VALUE" val="44"/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v"/>
  <p:tag name="KSO_WM_UNIT_INDEX" val="1_2"/>
  <p:tag name="KSO_WM_UNIT_ID" val="diagram20177688_2*r_v*1_2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PRESET_TEXT" val="单击此处添加文本具体内容，简明扼要的阐述您的观点。"/>
  <p:tag name="KSO_WM_UNIT_TEXT_FILL_FORE_SCHEMECOLOR_INDEX" val="1"/>
  <p:tag name="KSO_WM_UNIT_TEXT_FILL_TYPE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i"/>
  <p:tag name="KSO_WM_UNIT_INDEX" val="1_6"/>
  <p:tag name="KSO_WM_UNIT_ID" val="diagram20177688_2*r_i*1_6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FILL_FORE_SCHEMECOLOR_INDEX" val="14"/>
  <p:tag name="KSO_WM_UNIT_FILL_TYPE" val="1"/>
  <p:tag name="KSO_WM_UNIT_TEXT_FILL_FORE_SCHEMECOLOR_INDEX" val="2"/>
  <p:tag name="KSO_WM_UNIT_TEXT_FILL_TYPE" val="1"/>
</p:tagLst>
</file>

<file path=ppt/tags/tag8.xml><?xml version="1.0" encoding="utf-8"?>
<p:tagLst xmlns:p="http://schemas.openxmlformats.org/presentationml/2006/main">
  <p:tag name="KSO_WM_UNIT_NOCLEAR" val="0"/>
  <p:tag name="KSO_WM_UNIT_VALUE" val="44"/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v"/>
  <p:tag name="KSO_WM_UNIT_INDEX" val="1_4"/>
  <p:tag name="KSO_WM_UNIT_ID" val="diagram20177688_2*r_v*1_4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PRESET_TEXT" val="单击此处添加文本具体内容，简明扼要的阐述您的观点。"/>
  <p:tag name="KSO_WM_UNIT_TEXT_FILL_FORE_SCHEMECOLOR_INDEX" val="1"/>
  <p:tag name="KSO_WM_UNIT_TEXT_FILL_TYPE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r1-1"/>
  <p:tag name="KSO_WM_UNIT_TYPE" val="r_i"/>
  <p:tag name="KSO_WM_UNIT_INDEX" val="1_7"/>
  <p:tag name="KSO_WM_UNIT_ID" val="diagram20177688_2*r_i*1_7"/>
  <p:tag name="KSO_WM_TEMPLATE_CATEGORY" val="diagram"/>
  <p:tag name="KSO_WM_TEMPLATE_INDEX" val="20177688"/>
  <p:tag name="KSO_WM_UNIT_LAYERLEVEL" val="1_1"/>
  <p:tag name="KSO_WM_TAG_VERSION" val="1.0"/>
  <p:tag name="KSO_WM_BEAUTIFY_FLAG" val="#wm#"/>
  <p:tag name="KSO_WM_UNIT_DIAGRAM_CONTRAST_TITLE_CNT" val="2"/>
  <p:tag name="KSO_WM_UNIT_DIAGRAM_DIMENSION_TITLE_CNT" val="2"/>
  <p:tag name="KSO_WM_UNIT_FILL_FORE_SCHEMECOLOR_INDEX" val="14"/>
  <p:tag name="KSO_WM_UNIT_FILL_TYPE" val="1"/>
  <p:tag name="KSO_WM_UNIT_TEXT_FILL_FORE_SCHEMECOLOR_INDEX" val="2"/>
  <p:tag name="KSO_WM_UNIT_TEXT_FILL_TYPE" val="1"/>
</p:tagLst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EEECE1"/>
      </a:accent1>
      <a:accent2>
        <a:srgbClr val="879165"/>
      </a:accent2>
      <a:accent3>
        <a:srgbClr val="9BBB59"/>
      </a:accent3>
      <a:accent4>
        <a:srgbClr val="C0504D"/>
      </a:accent4>
      <a:accent5>
        <a:srgbClr val="8064A2"/>
      </a:accent5>
      <a:accent6>
        <a:srgbClr val="4BACC6"/>
      </a:accent6>
      <a:hlink>
        <a:srgbClr val="0000FF"/>
      </a:hlink>
      <a:folHlink>
        <a:srgbClr val="800080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4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4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平衡">
  <a:themeElements>
    <a:clrScheme name="平衡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平衡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平衡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1423</Words>
  <Application>WPS 演示</Application>
  <PresentationFormat>自定义</PresentationFormat>
  <Paragraphs>173</Paragraphs>
  <Slides>16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16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Arial</vt:lpstr>
      <vt:lpstr>Century Gothic</vt:lpstr>
      <vt:lpstr>Segoe UI Light</vt:lpstr>
      <vt:lpstr>Segoe Print</vt:lpstr>
      <vt:lpstr>Segoe UI Light</vt:lpstr>
      <vt:lpstr>Wingdings 2</vt:lpstr>
      <vt:lpstr>黑体</vt:lpstr>
      <vt:lpstr>Perpetua</vt:lpstr>
      <vt:lpstr>Arial Unicode MS</vt:lpstr>
      <vt:lpstr>幼圆</vt:lpstr>
      <vt:lpstr>Franklin Gothic Book</vt:lpstr>
      <vt:lpstr>Wingdings</vt:lpstr>
      <vt:lpstr>Calibri</vt:lpstr>
      <vt:lpstr>仿宋</vt:lpstr>
      <vt:lpstr>Office Theme</vt:lpstr>
      <vt:lpstr>OfficePLUS</vt:lpstr>
      <vt:lpstr>平衡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贾仁录</cp:lastModifiedBy>
  <cp:revision>122</cp:revision>
  <dcterms:created xsi:type="dcterms:W3CDTF">2019-11-23T08:08:00Z</dcterms:created>
  <dcterms:modified xsi:type="dcterms:W3CDTF">2019-11-24T03:58:41Z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2017-12-19T12:33:52.8135085Z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KSOProductBuildVer">
    <vt:lpwstr>2052-11.1.0.9175</vt:lpwstr>
  </property>
</Properties>
</file>

<file path=docProps/thumbnail.jpeg>
</file>